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5" r:id="rId13"/>
    <p:sldId id="276" r:id="rId14"/>
    <p:sldId id="265" r:id="rId15"/>
    <p:sldId id="266" r:id="rId16"/>
    <p:sldId id="267" r:id="rId17"/>
    <p:sldId id="271" r:id="rId18"/>
    <p:sldId id="268" r:id="rId19"/>
    <p:sldId id="269" r:id="rId20"/>
    <p:sldId id="272" r:id="rId21"/>
    <p:sldId id="273" r:id="rId22"/>
    <p:sldId id="274" r:id="rId23"/>
    <p:sldId id="270" r:id="rId24"/>
  </p:sldIdLst>
  <p:sldSz cx="9144000" cy="6858000" type="screen4x3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Tahoma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Tahoma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Tahoma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Tahoma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Tahom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Tahom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Tahom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Tahom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Tahom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19" autoAdjust="0"/>
  </p:normalViewPr>
  <p:slideViewPr>
    <p:cSldViewPr>
      <p:cViewPr varScale="1">
        <p:scale>
          <a:sx n="97" d="100"/>
          <a:sy n="97" d="100"/>
        </p:scale>
        <p:origin x="-1720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AT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AT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AT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17E7A37B-A4FC-DC45-AC3F-CF71970336C8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1693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0779DB-AD56-194F-8989-21A13B03F832}" type="slidenum">
              <a:rPr lang="de-AT"/>
              <a:pPr/>
              <a:t>1</a:t>
            </a:fld>
            <a:endParaRPr lang="de-AT"/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8DDC94-BDCC-DD45-B0A6-6372C7218CD8}" type="slidenum">
              <a:rPr lang="de-AT"/>
              <a:pPr/>
              <a:t>13</a:t>
            </a:fld>
            <a:endParaRPr lang="de-AT"/>
          </a:p>
        </p:txBody>
      </p:sp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53AB99-F08C-9D40-9578-CA959A8FD1F6}" type="slidenum">
              <a:rPr lang="de-AT"/>
              <a:pPr/>
              <a:t>14</a:t>
            </a:fld>
            <a:endParaRPr lang="de-AT"/>
          </a:p>
        </p:txBody>
      </p:sp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897E12-CA41-FE41-922B-6CD0027F8737}" type="slidenum">
              <a:rPr lang="de-AT"/>
              <a:pPr/>
              <a:t>16</a:t>
            </a:fld>
            <a:endParaRPr lang="de-AT"/>
          </a:p>
        </p:txBody>
      </p:sp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9D5F9C-C36F-6C40-B2F3-C8CDE0329C41}" type="slidenum">
              <a:rPr lang="de-AT"/>
              <a:pPr/>
              <a:t>17</a:t>
            </a:fld>
            <a:endParaRPr lang="de-AT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CDAF08-BB34-664D-A154-6B1581966857}" type="slidenum">
              <a:rPr lang="de-AT"/>
              <a:pPr/>
              <a:t>21</a:t>
            </a:fld>
            <a:endParaRPr lang="de-AT"/>
          </a:p>
        </p:txBody>
      </p:sp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6985A1-EE06-FF4D-B699-7B516B17A46A}" type="slidenum">
              <a:rPr lang="de-AT"/>
              <a:pPr/>
              <a:t>3</a:t>
            </a:fld>
            <a:endParaRPr lang="de-AT"/>
          </a:p>
        </p:txBody>
      </p:sp>
      <p:sp>
        <p:nvSpPr>
          <p:cNvPr id="225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2D6409-795F-E44E-85CD-CD264A2E0750}" type="slidenum">
              <a:rPr lang="de-AT"/>
              <a:pPr/>
              <a:t>4</a:t>
            </a:fld>
            <a:endParaRPr lang="de-AT"/>
          </a:p>
        </p:txBody>
      </p:sp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C0FEBF-F72A-1A4C-B6D8-25CD607D2477}" type="slidenum">
              <a:rPr lang="de-AT"/>
              <a:pPr/>
              <a:t>5</a:t>
            </a:fld>
            <a:endParaRPr lang="de-AT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CDAA0B-65A5-F446-988C-61AE4F470256}" type="slidenum">
              <a:rPr lang="de-AT"/>
              <a:pPr/>
              <a:t>6</a:t>
            </a:fld>
            <a:endParaRPr lang="de-AT"/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4C6824-6AC1-4141-A58C-C188EB745597}" type="slidenum">
              <a:rPr lang="de-AT"/>
              <a:pPr/>
              <a:t>7</a:t>
            </a:fld>
            <a:endParaRPr lang="de-AT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746FDC-776E-954F-8CB6-5B6790F454B8}" type="slidenum">
              <a:rPr lang="de-AT"/>
              <a:pPr/>
              <a:t>8</a:t>
            </a:fld>
            <a:endParaRPr lang="de-AT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929B1A-5A69-2A4B-A113-98EFB8306A5F}" type="slidenum">
              <a:rPr lang="de-AT"/>
              <a:pPr/>
              <a:t>9</a:t>
            </a:fld>
            <a:endParaRPr lang="de-AT"/>
          </a:p>
        </p:txBody>
      </p:sp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6FC917-DE88-844F-BF54-BE894BB99826}" type="slidenum">
              <a:rPr lang="de-AT"/>
              <a:pPr/>
              <a:t>12</a:t>
            </a:fld>
            <a:endParaRPr lang="de-AT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72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40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7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917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988408-4C11-BC4D-962B-00B47ADAC31A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829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791098-4CA4-1941-B617-C3591A82349D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2979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5DEE44-AE2B-B140-B204-11098B0D2AAF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6618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8AA286-A019-E341-83F3-A62D2E02794F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5802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8D4AD1-9F16-394A-BD1F-CB59964A1543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3579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DA7597-79FD-1346-9ABB-5FC9E08FD4D8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342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C1D4A4-4832-A24F-8F39-0122C25C05E7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463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731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881E9C-F3AF-264B-9810-A20230056973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7321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41BB70E-BBF3-A84D-A65C-AEBBE56B3269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7171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4E88C1-1EED-F04F-99FC-633536F09083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8121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4E10851-7295-1E45-913C-B46A775F76E2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4461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AF17FB-2031-604E-9096-54D26DED37EC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81831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6319B01-67B4-874E-ACEF-44C86BBDCBCD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6196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173CAE-39CF-A346-8090-60FCC6E444D7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853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3AA1BDE-D2A8-2948-80F0-CC506916E587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5241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D783D5-B259-EC45-84AF-1E28D3EA87F1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3411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228542-3221-9B4E-9241-041029B89EA6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200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351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1C41829-5575-0045-85AB-CB86CBA89B6F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5220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9D9178-2FA8-F44B-B84E-ABA0E27BE0C8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1099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BD1207-FA28-B54F-9F71-899CD573385F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1991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86C3EEA-38D1-7746-9834-661F84E85D1F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226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7EA2195-0881-DB4B-A22F-D181D7F8F03A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260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442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467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78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24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3128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354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6305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6699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txStyles>
    <p:titleStyle>
      <a:lvl1pPr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000000"/>
          </a:solidFill>
          <a:latin typeface="Calibri" charset="0"/>
          <a:ea typeface="ＭＳ Ｐゴシック" charset="0"/>
          <a:cs typeface="Tahoma" charset="0"/>
        </a:defRPr>
      </a:lvl2pPr>
      <a:lvl3pPr marL="1143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000000"/>
          </a:solidFill>
          <a:latin typeface="Calibri" charset="0"/>
          <a:ea typeface="ＭＳ Ｐゴシック" charset="0"/>
          <a:cs typeface="Tahoma" charset="0"/>
        </a:defRPr>
      </a:lvl3pPr>
      <a:lvl4pPr marL="1600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000000"/>
          </a:solidFill>
          <a:latin typeface="Calibri" charset="0"/>
          <a:ea typeface="ＭＳ Ｐゴシック" charset="0"/>
          <a:cs typeface="Tahoma" charset="0"/>
        </a:defRPr>
      </a:lvl4pPr>
      <a:lvl5pPr marL="20574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000000"/>
          </a:solidFill>
          <a:latin typeface="Calibri" charset="0"/>
          <a:ea typeface="ＭＳ Ｐゴシック" charset="0"/>
          <a:cs typeface="Tahoma" charset="0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000000"/>
          </a:solidFill>
          <a:latin typeface="Calibri" charset="0"/>
          <a:ea typeface="ＭＳ Ｐゴシック" charset="0"/>
          <a:cs typeface="Tahoma" charset="0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000000"/>
          </a:solidFill>
          <a:latin typeface="Calibri" charset="0"/>
          <a:ea typeface="ＭＳ Ｐゴシック" charset="0"/>
          <a:cs typeface="Tahoma" charset="0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000000"/>
          </a:solidFill>
          <a:latin typeface="Calibri" charset="0"/>
          <a:ea typeface="ＭＳ Ｐゴシック" charset="0"/>
          <a:cs typeface="Tahoma" charset="0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000000"/>
          </a:solidFill>
          <a:latin typeface="Calibri" charset="0"/>
          <a:ea typeface="ＭＳ Ｐゴシック" charset="0"/>
          <a:cs typeface="Tahoma" charset="0"/>
        </a:defRPr>
      </a:lvl9pPr>
    </p:titleStyle>
    <p:bodyStyle>
      <a:lvl1pPr marL="342900" indent="-342900" algn="l" defTabSz="449263" rtl="0" fontAlgn="base">
        <a:lnSpc>
          <a:spcPct val="102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102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02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02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0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7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A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A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8E8E4B87-4802-8A45-91BB-8408A7FB5B4A}" type="slidenum">
              <a:rPr lang="de-AT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02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13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63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ts val="263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ts val="263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ts val="263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ts val="263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A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A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91343533-2C3C-D54D-B1D7-AA9EFE1FE3DE}" type="slidenum">
              <a:rPr lang="de-AT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Tahoma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792163" y="1484313"/>
            <a:ext cx="7559675" cy="1035050"/>
          </a:xfrm>
          <a:ln/>
        </p:spPr>
        <p:txBody>
          <a:bodyPr lIns="91440" tIns="45720" rIns="91440" bIns="45720"/>
          <a:lstStyle/>
          <a:p>
            <a:pPr marL="0" indent="0">
              <a:lnSpc>
                <a:spcPct val="100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de-AT" sz="3000"/>
              <a:t>H</a:t>
            </a:r>
            <a:r>
              <a:rPr lang="de-AT" sz="3000">
                <a:cs typeface="Arial" charset="0"/>
              </a:rPr>
              <a:t>α</a:t>
            </a:r>
            <a:r>
              <a:rPr lang="de-AT" sz="3000"/>
              <a:t>, Ca</a:t>
            </a:r>
            <a:r>
              <a:rPr lang="de-AT" sz="2600"/>
              <a:t>II</a:t>
            </a:r>
            <a:r>
              <a:rPr lang="de-AT" sz="3000"/>
              <a:t>K and Whitelight Observations at Kanzelhöhe Observatory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792163" y="5445125"/>
            <a:ext cx="7775575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de-AT" sz="2200">
                <a:latin typeface="Calibri" charset="0"/>
              </a:rPr>
              <a:t>W. Pötzi</a:t>
            </a:r>
            <a:r>
              <a:rPr lang="de-AT" sz="2200" baseline="33000">
                <a:latin typeface="Calibri" charset="0"/>
              </a:rPr>
              <a:t>1</a:t>
            </a:r>
            <a:r>
              <a:rPr lang="de-AT" sz="2200">
                <a:latin typeface="Calibri" charset="0"/>
              </a:rPr>
              <a:t>, A. Veronig</a:t>
            </a:r>
            <a:r>
              <a:rPr lang="de-AT" sz="2200" baseline="33000">
                <a:latin typeface="Calibri" charset="0"/>
              </a:rPr>
              <a:t>1,2</a:t>
            </a:r>
            <a:r>
              <a:rPr lang="de-AT" sz="2200">
                <a:latin typeface="Calibri" charset="0"/>
              </a:rPr>
              <a:t>, M. Temmer</a:t>
            </a:r>
            <a:r>
              <a:rPr lang="de-AT" sz="2200" baseline="33000">
                <a:latin typeface="Calibri" charset="0"/>
              </a:rPr>
              <a:t>2</a:t>
            </a:r>
            <a:r>
              <a:rPr lang="de-AT" sz="2200">
                <a:latin typeface="Calibri" charset="0"/>
              </a:rPr>
              <a:t>, G. Riegler</a:t>
            </a:r>
            <a:r>
              <a:rPr lang="de-AT" sz="2200" baseline="33000">
                <a:latin typeface="Calibri" charset="0"/>
              </a:rPr>
              <a:t>3</a:t>
            </a:r>
            <a:r>
              <a:rPr lang="de-AT" sz="2200">
                <a:latin typeface="Calibri" charset="0"/>
              </a:rPr>
              <a:t>, T. Pock</a:t>
            </a:r>
            <a:r>
              <a:rPr lang="de-AT" sz="2200" baseline="33000">
                <a:latin typeface="Calibri" charset="0"/>
              </a:rPr>
              <a:t>3</a:t>
            </a:r>
          </a:p>
          <a:p>
            <a:pPr>
              <a:lnSpc>
                <a:spcPct val="100000"/>
              </a:lnSpc>
            </a:pPr>
            <a:r>
              <a:rPr lang="de-AT" sz="1600" baseline="33000">
                <a:latin typeface="Calibri" charset="0"/>
              </a:rPr>
              <a:t>1</a:t>
            </a:r>
            <a:r>
              <a:rPr lang="de-AT" sz="1600">
                <a:latin typeface="Calibri" charset="0"/>
              </a:rPr>
              <a:t> Kanzelhöhe Observatory, Austria</a:t>
            </a:r>
          </a:p>
          <a:p>
            <a:pPr>
              <a:lnSpc>
                <a:spcPct val="100000"/>
              </a:lnSpc>
            </a:pPr>
            <a:r>
              <a:rPr lang="de-AT" sz="1600" baseline="33000">
                <a:latin typeface="Calibri" charset="0"/>
              </a:rPr>
              <a:t>2</a:t>
            </a:r>
            <a:r>
              <a:rPr lang="de-AT" sz="1600">
                <a:latin typeface="Calibri" charset="0"/>
              </a:rPr>
              <a:t> Institute of Physics, University of Graz, Austria</a:t>
            </a:r>
          </a:p>
          <a:p>
            <a:pPr>
              <a:lnSpc>
                <a:spcPct val="100000"/>
              </a:lnSpc>
            </a:pPr>
            <a:r>
              <a:rPr lang="de-AT" sz="1600" baseline="33000">
                <a:latin typeface="Calibri" charset="0"/>
              </a:rPr>
              <a:t>3</a:t>
            </a:r>
            <a:r>
              <a:rPr lang="de-AT" sz="1600">
                <a:latin typeface="Calibri" charset="0"/>
              </a:rPr>
              <a:t> Institute for Computer Graphics and Vision, Technical University of Graz, Austria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936625" y="2952750"/>
            <a:ext cx="7305675" cy="2424113"/>
            <a:chOff x="590" y="1860"/>
            <a:chExt cx="4602" cy="1527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" y="1860"/>
              <a:ext cx="1535" cy="1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" y="1860"/>
              <a:ext cx="1535" cy="1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" y="1860"/>
              <a:ext cx="1533" cy="1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2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kanz_koron_fc_20140225_0747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0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116013" y="1152525"/>
            <a:ext cx="50038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 hangingPunct="1">
              <a:lnSpc>
                <a:spcPct val="102000"/>
              </a:lnSpc>
            </a:pPr>
            <a:r>
              <a:rPr lang="de-DE" sz="3000">
                <a:latin typeface="Calibri" charset="0"/>
              </a:rPr>
              <a:t>Special case: H-alpha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792163" y="2014538"/>
            <a:ext cx="684053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>
              <a:lnSpc>
                <a:spcPct val="102000"/>
              </a:lnSpc>
              <a:buSzPct val="45000"/>
              <a:buFont typeface="Wingdings" charset="0"/>
              <a:buChar char=""/>
            </a:pPr>
            <a:r>
              <a:rPr lang="de-AT" sz="2000">
                <a:latin typeface="Calibri" charset="0"/>
                <a:cs typeface="Arial" charset="0"/>
              </a:rPr>
              <a:t>Workstation with GPU-processing (1500 cores)</a:t>
            </a: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r>
              <a:rPr lang="de-AT" sz="2000">
                <a:latin typeface="Calibri" charset="0"/>
                <a:cs typeface="Arial" charset="0"/>
              </a:rPr>
              <a:t>Detection of flares and filaments for ESA – SSA (Space Situational Awareness Programme, swe.ssa.esa.int)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89050"/>
            <a:ext cx="9144000" cy="55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093913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117600" y="1368425"/>
            <a:ext cx="62992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 hangingPunct="1">
              <a:lnSpc>
                <a:spcPct val="102000"/>
              </a:lnSpc>
            </a:pPr>
            <a:r>
              <a:rPr lang="de-DE" sz="3000">
                <a:latin typeface="Calibri" charset="0"/>
              </a:rPr>
              <a:t>Automatic Flare and Filament detection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116013" y="1152525"/>
            <a:ext cx="50038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 hangingPunct="1">
              <a:lnSpc>
                <a:spcPct val="102000"/>
              </a:lnSpc>
            </a:pPr>
            <a:r>
              <a:rPr lang="de-DE" sz="3000">
                <a:latin typeface="Calibri" charset="0"/>
              </a:rPr>
              <a:t>Automatic Flaredetection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76263" y="2232025"/>
            <a:ext cx="251936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de-AT" sz="2000">
                <a:latin typeface="Calibri" charset="0"/>
              </a:rPr>
              <a:t>Brightenings in active regions are detected and an alert is issued, when a certain threshhold in brightness and area is reached.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281488" y="2016125"/>
            <a:ext cx="46577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016125"/>
            <a:ext cx="46577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20130411_3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2060848"/>
            <a:ext cx="4626001" cy="4626001"/>
          </a:xfrm>
          <a:prstGeom prst="rect">
            <a:avLst/>
          </a:prstGeom>
        </p:spPr>
      </p:pic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3840163" y="3611563"/>
            <a:ext cx="4932362" cy="1587"/>
          </a:xfrm>
          <a:prstGeom prst="line">
            <a:avLst/>
          </a:prstGeom>
          <a:noFill/>
          <a:ln w="19080" cap="sq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840163" y="3887788"/>
            <a:ext cx="4932362" cy="1587"/>
          </a:xfrm>
          <a:prstGeom prst="line">
            <a:avLst/>
          </a:prstGeom>
          <a:noFill/>
          <a:ln w="19080" cap="sq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840163" y="2897188"/>
            <a:ext cx="4932362" cy="1587"/>
          </a:xfrm>
          <a:prstGeom prst="line">
            <a:avLst/>
          </a:prstGeom>
          <a:noFill/>
          <a:ln w="19080" cap="sq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344863" y="3784600"/>
            <a:ext cx="752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de-AT">
                <a:solidFill>
                  <a:srgbClr val="2D2DB9"/>
                </a:solidFill>
              </a:rPr>
              <a:t>Imp 1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344863" y="3482975"/>
            <a:ext cx="752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de-AT" dirty="0" err="1">
                <a:solidFill>
                  <a:srgbClr val="2D2DB9"/>
                </a:solidFill>
              </a:rPr>
              <a:t>Imp</a:t>
            </a:r>
            <a:r>
              <a:rPr lang="de-AT" dirty="0">
                <a:solidFill>
                  <a:srgbClr val="2D2DB9"/>
                </a:solidFill>
              </a:rPr>
              <a:t> 2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344863" y="2768600"/>
            <a:ext cx="752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de-AT">
                <a:solidFill>
                  <a:srgbClr val="2D2DB9"/>
                </a:solidFill>
              </a:rPr>
              <a:t>Imp 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50822_2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704" y="980728"/>
            <a:ext cx="5418000" cy="54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1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97"/>
          <a:stretch>
            <a:fillRect/>
          </a:stretch>
        </p:blipFill>
        <p:spPr bwMode="auto">
          <a:xfrm>
            <a:off x="627063" y="1854200"/>
            <a:ext cx="8456612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23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368400" y="1008658"/>
            <a:ext cx="50038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 hangingPunct="1">
              <a:lnSpc>
                <a:spcPct val="102000"/>
              </a:lnSpc>
            </a:pPr>
            <a:r>
              <a:rPr lang="de-DE" sz="3000" dirty="0" err="1">
                <a:latin typeface="Calibri" charset="0"/>
              </a:rPr>
              <a:t>Automatic</a:t>
            </a:r>
            <a:r>
              <a:rPr lang="de-DE" sz="3000" dirty="0">
                <a:latin typeface="Calibri" charset="0"/>
              </a:rPr>
              <a:t> </a:t>
            </a:r>
            <a:r>
              <a:rPr lang="de-DE" sz="3000" dirty="0" err="1">
                <a:latin typeface="Calibri" charset="0"/>
              </a:rPr>
              <a:t>Flaredetection</a:t>
            </a:r>
            <a:endParaRPr lang="de-DE" sz="3000" dirty="0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50822_Flare2B_MeanMaxGO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0" y="1772816"/>
            <a:ext cx="8890000" cy="4445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12416" y="980728"/>
            <a:ext cx="50038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 hangingPunct="1">
              <a:lnSpc>
                <a:spcPct val="102000"/>
              </a:lnSpc>
            </a:pPr>
            <a:r>
              <a:rPr lang="de-DE" sz="3000" dirty="0" smtClean="0">
                <a:latin typeface="Calibri" charset="0"/>
              </a:rPr>
              <a:t>Observation </a:t>
            </a:r>
            <a:r>
              <a:rPr lang="de-DE" sz="3000" dirty="0" err="1" smtClean="0">
                <a:latin typeface="Calibri" charset="0"/>
              </a:rPr>
              <a:t>Conditions</a:t>
            </a:r>
            <a:endParaRPr lang="de-DE" sz="3000" dirty="0">
              <a:latin typeface="Calibri" charset="0"/>
            </a:endParaRPr>
          </a:p>
        </p:txBody>
      </p:sp>
      <p:pic>
        <p:nvPicPr>
          <p:cNvPr id="3" name="Bild 2" descr="201503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884"/>
            <a:ext cx="9144000" cy="5143500"/>
          </a:xfrm>
          <a:prstGeom prst="rect">
            <a:avLst/>
          </a:prstGeom>
        </p:spPr>
      </p:pic>
      <p:pic>
        <p:nvPicPr>
          <p:cNvPr id="5" name="Bild 4" descr="201503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8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1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12416" y="980728"/>
            <a:ext cx="50038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 hangingPunct="1">
              <a:lnSpc>
                <a:spcPct val="102000"/>
              </a:lnSpc>
            </a:pPr>
            <a:r>
              <a:rPr lang="de-DE" sz="3000" dirty="0" err="1" smtClean="0">
                <a:latin typeface="Calibri" charset="0"/>
              </a:rPr>
              <a:t>Patrol</a:t>
            </a:r>
            <a:r>
              <a:rPr lang="de-DE" sz="3000" dirty="0" smtClean="0">
                <a:latin typeface="Calibri" charset="0"/>
              </a:rPr>
              <a:t> </a:t>
            </a:r>
            <a:r>
              <a:rPr lang="de-DE" sz="3000" dirty="0" err="1" smtClean="0">
                <a:latin typeface="Calibri" charset="0"/>
              </a:rPr>
              <a:t>Observations</a:t>
            </a:r>
            <a:r>
              <a:rPr lang="de-DE" sz="3000" dirty="0" smtClean="0">
                <a:latin typeface="Calibri" charset="0"/>
              </a:rPr>
              <a:t> </a:t>
            </a:r>
            <a:r>
              <a:rPr lang="de-DE" sz="3000" dirty="0" err="1" smtClean="0">
                <a:latin typeface="Calibri" charset="0"/>
              </a:rPr>
              <a:t>at</a:t>
            </a:r>
            <a:r>
              <a:rPr lang="de-DE" sz="3000" dirty="0" smtClean="0">
                <a:latin typeface="Calibri" charset="0"/>
              </a:rPr>
              <a:t> KSO</a:t>
            </a:r>
            <a:endParaRPr lang="de-DE" sz="3000" dirty="0">
              <a:latin typeface="Calibri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1800" y="1700808"/>
            <a:ext cx="824465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>
              <a:lnSpc>
                <a:spcPct val="130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365/366 </a:t>
            </a:r>
            <a:r>
              <a:rPr lang="de-AT" sz="2000" dirty="0" err="1" smtClean="0">
                <a:latin typeface="Calibri" charset="0"/>
              </a:rPr>
              <a:t>days</a:t>
            </a:r>
            <a:r>
              <a:rPr lang="de-AT" sz="2000" dirty="0" smtClean="0">
                <a:latin typeface="Calibri" charset="0"/>
              </a:rPr>
              <a:t> a </a:t>
            </a:r>
            <a:r>
              <a:rPr lang="de-AT" sz="2000" dirty="0" err="1" smtClean="0">
                <a:latin typeface="Calibri" charset="0"/>
              </a:rPr>
              <a:t>year</a:t>
            </a:r>
            <a:endParaRPr lang="de-AT" sz="2000" dirty="0" smtClean="0">
              <a:latin typeface="Calibri" charset="0"/>
            </a:endParaRPr>
          </a:p>
          <a:p>
            <a:pPr>
              <a:lnSpc>
                <a:spcPct val="130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1500 </a:t>
            </a:r>
            <a:r>
              <a:rPr lang="de-AT" sz="2000" dirty="0" err="1" smtClean="0">
                <a:latin typeface="Calibri" charset="0"/>
              </a:rPr>
              <a:t>hours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of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observations</a:t>
            </a:r>
            <a:r>
              <a:rPr lang="de-AT" sz="2000" dirty="0" smtClean="0">
                <a:latin typeface="Calibri" charset="0"/>
              </a:rPr>
              <a:t> (2300 </a:t>
            </a:r>
            <a:r>
              <a:rPr lang="de-AT" sz="2000" dirty="0" err="1" smtClean="0">
                <a:latin typeface="Calibri" charset="0"/>
              </a:rPr>
              <a:t>hours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of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sunshine</a:t>
            </a:r>
            <a:r>
              <a:rPr lang="de-AT" sz="2000" dirty="0" smtClean="0">
                <a:latin typeface="Calibri" charset="0"/>
              </a:rPr>
              <a:t>)</a:t>
            </a:r>
          </a:p>
          <a:p>
            <a:pPr>
              <a:lnSpc>
                <a:spcPct val="130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300 </a:t>
            </a:r>
            <a:r>
              <a:rPr lang="de-AT" sz="2000" dirty="0" err="1" smtClean="0">
                <a:latin typeface="Calibri" charset="0"/>
              </a:rPr>
              <a:t>days</a:t>
            </a:r>
            <a:r>
              <a:rPr lang="de-AT" sz="2000" dirty="0" smtClean="0">
                <a:latin typeface="Calibri" charset="0"/>
              </a:rPr>
              <a:t> per </a:t>
            </a:r>
            <a:r>
              <a:rPr lang="de-AT" sz="2000" dirty="0" err="1" smtClean="0">
                <a:latin typeface="Calibri" charset="0"/>
              </a:rPr>
              <a:t>year</a:t>
            </a:r>
            <a:endParaRPr lang="de-AT" sz="2000" dirty="0" smtClean="0">
              <a:latin typeface="Calibri" charset="0"/>
            </a:endParaRPr>
          </a:p>
          <a:p>
            <a:pPr>
              <a:lnSpc>
                <a:spcPct val="130000"/>
              </a:lnSpc>
              <a:buSzPct val="45000"/>
              <a:buFont typeface="Wingdings" charset="0"/>
              <a:buChar char=""/>
            </a:pPr>
            <a:r>
              <a:rPr lang="de-AT" sz="2000" dirty="0" err="1">
                <a:latin typeface="Calibri" charset="0"/>
              </a:rPr>
              <a:t>a</a:t>
            </a:r>
            <a:r>
              <a:rPr lang="de-AT" sz="2000" dirty="0" err="1" smtClean="0">
                <a:latin typeface="Calibri" charset="0"/>
              </a:rPr>
              <a:t>t</a:t>
            </a:r>
            <a:r>
              <a:rPr lang="de-AT" sz="2000" dirty="0" smtClean="0">
                <a:latin typeface="Calibri" charset="0"/>
              </a:rPr>
              <a:t> least 4 </a:t>
            </a:r>
            <a:r>
              <a:rPr lang="de-AT" sz="2000" dirty="0" err="1" smtClean="0">
                <a:latin typeface="Calibri" charset="0"/>
              </a:rPr>
              <a:t>observers</a:t>
            </a:r>
            <a:r>
              <a:rPr lang="de-AT" sz="2000" dirty="0" smtClean="0">
                <a:latin typeface="Calibri" charset="0"/>
              </a:rPr>
              <a:t>:</a:t>
            </a:r>
            <a:br>
              <a:rPr lang="de-AT" sz="2000" dirty="0" smtClean="0">
                <a:latin typeface="Calibri" charset="0"/>
              </a:rPr>
            </a:br>
            <a:r>
              <a:rPr lang="de-AT" sz="2000" dirty="0" smtClean="0">
                <a:latin typeface="Calibri" charset="0"/>
              </a:rPr>
              <a:t>2 </a:t>
            </a:r>
            <a:r>
              <a:rPr lang="de-AT" sz="2000" dirty="0" err="1" smtClean="0">
                <a:latin typeface="Calibri" charset="0"/>
              </a:rPr>
              <a:t>scientists</a:t>
            </a:r>
            <a:r>
              <a:rPr lang="de-AT" sz="2000" dirty="0">
                <a:latin typeface="Calibri" charset="0"/>
              </a:rPr>
              <a:t/>
            </a:r>
            <a:br>
              <a:rPr lang="de-AT" sz="2000" dirty="0">
                <a:latin typeface="Calibri" charset="0"/>
              </a:rPr>
            </a:br>
            <a:r>
              <a:rPr lang="de-AT" sz="2000" dirty="0">
                <a:latin typeface="Calibri" charset="0"/>
              </a:rPr>
              <a:t>1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technician</a:t>
            </a:r>
            <a:r>
              <a:rPr lang="de-AT" sz="2000" dirty="0" smtClean="0">
                <a:latin typeface="Calibri" charset="0"/>
              </a:rPr>
              <a:t> </a:t>
            </a:r>
            <a:br>
              <a:rPr lang="de-AT" sz="2000" dirty="0" smtClean="0">
                <a:latin typeface="Calibri" charset="0"/>
              </a:rPr>
            </a:br>
            <a:r>
              <a:rPr lang="de-AT" sz="2000" dirty="0" smtClean="0">
                <a:latin typeface="Calibri" charset="0"/>
              </a:rPr>
              <a:t>1 </a:t>
            </a:r>
            <a:r>
              <a:rPr lang="de-AT" sz="2000" dirty="0" err="1" smtClean="0">
                <a:latin typeface="Calibri" charset="0"/>
              </a:rPr>
              <a:t>maintenance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staff</a:t>
            </a:r>
            <a:endParaRPr lang="de-AT" sz="2000" dirty="0" smtClean="0">
              <a:latin typeface="Calibri" charset="0"/>
            </a:endParaRPr>
          </a:p>
          <a:p>
            <a:pPr>
              <a:lnSpc>
                <a:spcPct val="130000"/>
              </a:lnSpc>
              <a:buSzPct val="45000"/>
              <a:buFont typeface="Wingdings" charset="0"/>
              <a:buChar char=""/>
            </a:pPr>
            <a:r>
              <a:rPr lang="de-AT" sz="2000" dirty="0" err="1">
                <a:latin typeface="Calibri" charset="0"/>
              </a:rPr>
              <a:t>n</a:t>
            </a:r>
            <a:r>
              <a:rPr lang="de-AT" sz="2000" dirty="0" err="1" smtClean="0">
                <a:latin typeface="Calibri" charset="0"/>
              </a:rPr>
              <a:t>o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technical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problems</a:t>
            </a:r>
            <a:r>
              <a:rPr lang="de-AT" sz="2000" dirty="0" smtClean="0">
                <a:latin typeface="Calibri" charset="0"/>
              </a:rPr>
              <a:t>! (</a:t>
            </a:r>
            <a:r>
              <a:rPr lang="de-AT" sz="2000" dirty="0" err="1" smtClean="0">
                <a:latin typeface="Calibri" charset="0"/>
              </a:rPr>
              <a:t>one</a:t>
            </a:r>
            <a:r>
              <a:rPr lang="de-AT" sz="2000" dirty="0" smtClean="0">
                <a:latin typeface="Calibri" charset="0"/>
              </a:rPr>
              <a:t> spare </a:t>
            </a:r>
            <a:r>
              <a:rPr lang="de-AT" sz="2000" dirty="0" err="1" smtClean="0">
                <a:latin typeface="Calibri" charset="0"/>
              </a:rPr>
              <a:t>workstation</a:t>
            </a:r>
            <a:r>
              <a:rPr lang="de-AT" sz="2000" dirty="0" smtClean="0">
                <a:latin typeface="Calibri" charset="0"/>
              </a:rPr>
              <a:t>, spare </a:t>
            </a:r>
            <a:r>
              <a:rPr lang="de-AT" sz="2000" dirty="0" err="1" smtClean="0">
                <a:latin typeface="Calibri" charset="0"/>
              </a:rPr>
              <a:t>camera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and</a:t>
            </a:r>
            <a:r>
              <a:rPr lang="de-AT" sz="2000" dirty="0" smtClean="0">
                <a:latin typeface="Calibri" charset="0"/>
              </a:rPr>
              <a:t> spare </a:t>
            </a:r>
            <a:r>
              <a:rPr lang="de-AT" sz="2000" dirty="0" err="1" smtClean="0">
                <a:latin typeface="Calibri" charset="0"/>
              </a:rPr>
              <a:t>camera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computer</a:t>
            </a:r>
            <a:r>
              <a:rPr lang="de-AT" sz="2000" dirty="0" smtClean="0">
                <a:latin typeface="Calibri" charset="0"/>
              </a:rPr>
              <a:t>)</a:t>
            </a:r>
          </a:p>
          <a:p>
            <a:pPr>
              <a:lnSpc>
                <a:spcPct val="130000"/>
              </a:lnSpc>
              <a:buSzPct val="45000"/>
              <a:buFont typeface="Wingdings" charset="0"/>
              <a:buChar char=""/>
            </a:pPr>
            <a:r>
              <a:rPr lang="de-AT" sz="2000" dirty="0" err="1" smtClean="0">
                <a:latin typeface="Calibri" charset="0"/>
              </a:rPr>
              <a:t>Instructions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for</a:t>
            </a:r>
            <a:r>
              <a:rPr lang="de-AT" sz="2000" dirty="0" smtClean="0">
                <a:latin typeface="Calibri" charset="0"/>
              </a:rPr>
              <a:t> all </a:t>
            </a:r>
            <a:r>
              <a:rPr lang="de-AT" sz="2000" dirty="0" err="1" smtClean="0">
                <a:latin typeface="Calibri" charset="0"/>
              </a:rPr>
              <a:t>colleagues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to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solve</a:t>
            </a:r>
            <a:r>
              <a:rPr lang="de-AT" sz="2000" dirty="0" smtClean="0">
                <a:latin typeface="Calibri" charset="0"/>
              </a:rPr>
              <a:t> </a:t>
            </a:r>
            <a:r>
              <a:rPr lang="de-AT" sz="2000" dirty="0" err="1" smtClean="0">
                <a:latin typeface="Calibri" charset="0"/>
              </a:rPr>
              <a:t>problems</a:t>
            </a:r>
            <a:endParaRPr lang="de-AT" sz="2000" dirty="0" smtClean="0">
              <a:latin typeface="Calibri" charset="0"/>
            </a:endParaRPr>
          </a:p>
          <a:p>
            <a:pPr marL="0" indent="0" algn="ctr">
              <a:lnSpc>
                <a:spcPct val="130000"/>
              </a:lnSpc>
              <a:buSzPct val="45000"/>
            </a:pPr>
            <a:r>
              <a:rPr lang="de-AT" sz="2400" dirty="0" err="1" smtClean="0">
                <a:latin typeface="Calibri" charset="0"/>
              </a:rPr>
              <a:t>We</a:t>
            </a:r>
            <a:r>
              <a:rPr lang="de-AT" sz="2400" dirty="0" smtClean="0">
                <a:latin typeface="Calibri" charset="0"/>
              </a:rPr>
              <a:t> </a:t>
            </a:r>
            <a:r>
              <a:rPr lang="de-AT" sz="2400" dirty="0" err="1" smtClean="0">
                <a:latin typeface="Calibri" charset="0"/>
              </a:rPr>
              <a:t>want</a:t>
            </a:r>
            <a:r>
              <a:rPr lang="de-AT" sz="2400" dirty="0" smtClean="0">
                <a:latin typeface="Calibri" charset="0"/>
              </a:rPr>
              <a:t> </a:t>
            </a:r>
            <a:r>
              <a:rPr lang="de-AT" sz="2400" dirty="0" err="1" smtClean="0">
                <a:latin typeface="Calibri" charset="0"/>
              </a:rPr>
              <a:t>to</a:t>
            </a:r>
            <a:r>
              <a:rPr lang="de-AT" sz="2400" dirty="0" smtClean="0">
                <a:latin typeface="Calibri" charset="0"/>
              </a:rPr>
              <a:t> </a:t>
            </a:r>
            <a:r>
              <a:rPr lang="de-AT" sz="2400" dirty="0" err="1" smtClean="0">
                <a:latin typeface="Calibri" charset="0"/>
              </a:rPr>
              <a:t>have</a:t>
            </a:r>
            <a:r>
              <a:rPr lang="de-AT" sz="2400" dirty="0" smtClean="0">
                <a:latin typeface="Calibri" charset="0"/>
              </a:rPr>
              <a:t> 24/7 </a:t>
            </a:r>
            <a:r>
              <a:rPr lang="de-AT" sz="2400" dirty="0" err="1" smtClean="0">
                <a:latin typeface="Calibri" charset="0"/>
              </a:rPr>
              <a:t>operation</a:t>
            </a:r>
            <a:r>
              <a:rPr lang="de-AT" sz="2400" dirty="0" smtClean="0">
                <a:latin typeface="Calibri" charset="0"/>
              </a:rPr>
              <a:t>!</a:t>
            </a:r>
          </a:p>
          <a:p>
            <a:pPr>
              <a:lnSpc>
                <a:spcPct val="130000"/>
              </a:lnSpc>
              <a:buSzPct val="45000"/>
              <a:buFont typeface="Wingdings" charset="0"/>
              <a:buChar char=""/>
            </a:pPr>
            <a:endParaRPr lang="de-AT" sz="2000" dirty="0" smtClean="0">
              <a:latin typeface="Calibri" charset="0"/>
            </a:endParaRP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endParaRPr lang="de-AT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0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735"/>
            <a:ext cx="9144000" cy="555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8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12416" y="980728"/>
            <a:ext cx="50038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 hangingPunct="1">
              <a:lnSpc>
                <a:spcPct val="102000"/>
              </a:lnSpc>
            </a:pPr>
            <a:r>
              <a:rPr lang="de-DE" sz="3000" dirty="0" smtClean="0">
                <a:latin typeface="Calibri" charset="0"/>
              </a:rPr>
              <a:t>European/Worldwide Network?</a:t>
            </a:r>
            <a:endParaRPr lang="de-DE" sz="3000" dirty="0">
              <a:latin typeface="Calibri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1800" y="2017713"/>
            <a:ext cx="7524576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>
              <a:lnSpc>
                <a:spcPct val="102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GONG</a:t>
            </a:r>
          </a:p>
          <a:p>
            <a:pPr lvl="1">
              <a:lnSpc>
                <a:spcPct val="100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6 </a:t>
            </a:r>
            <a:r>
              <a:rPr lang="de-AT" sz="2000" dirty="0" err="1" smtClean="0">
                <a:latin typeface="Calibri" charset="0"/>
              </a:rPr>
              <a:t>Stations</a:t>
            </a:r>
            <a:endParaRPr lang="de-AT" sz="2000" dirty="0" smtClean="0">
              <a:latin typeface="Calibri" charset="0"/>
            </a:endParaRPr>
          </a:p>
          <a:p>
            <a:pPr lvl="1">
              <a:lnSpc>
                <a:spcPct val="100000"/>
              </a:lnSpc>
              <a:buSzPct val="45000"/>
              <a:buFont typeface="Wingdings" charset="0"/>
              <a:buChar char=""/>
            </a:pPr>
            <a:r>
              <a:rPr lang="de-AT" sz="2000" dirty="0" err="1" smtClean="0">
                <a:latin typeface="Calibri" charset="0"/>
              </a:rPr>
              <a:t>Automatic</a:t>
            </a:r>
            <a:endParaRPr lang="de-AT" sz="2000" dirty="0" smtClean="0">
              <a:latin typeface="Calibri" charset="0"/>
            </a:endParaRPr>
          </a:p>
          <a:p>
            <a:pPr lvl="1">
              <a:lnSpc>
                <a:spcPct val="100000"/>
              </a:lnSpc>
              <a:buSzPct val="45000"/>
              <a:buFont typeface="Wingdings" charset="0"/>
              <a:buChar char=""/>
            </a:pPr>
            <a:r>
              <a:rPr lang="de-AT" sz="2000" dirty="0" err="1" smtClean="0">
                <a:latin typeface="Calibri" charset="0"/>
              </a:rPr>
              <a:t>Identical</a:t>
            </a:r>
            <a:endParaRPr lang="de-AT" sz="2000" dirty="0" smtClean="0">
              <a:latin typeface="Calibri" charset="0"/>
            </a:endParaRPr>
          </a:p>
          <a:p>
            <a:pPr lvl="1">
              <a:lnSpc>
                <a:spcPct val="100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Live </a:t>
            </a:r>
            <a:r>
              <a:rPr lang="de-AT" sz="2000" dirty="0" err="1" smtClean="0">
                <a:latin typeface="Calibri" charset="0"/>
              </a:rPr>
              <a:t>data</a:t>
            </a:r>
            <a:endParaRPr lang="de-AT" sz="2000" dirty="0">
              <a:latin typeface="Calibri" charset="0"/>
            </a:endParaRP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Global High Resolution H-alpha Network</a:t>
            </a:r>
          </a:p>
          <a:p>
            <a:pPr lvl="1">
              <a:lnSpc>
                <a:spcPct val="100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9 </a:t>
            </a:r>
            <a:r>
              <a:rPr lang="de-AT" sz="2000" dirty="0" err="1" smtClean="0">
                <a:latin typeface="Calibri" charset="0"/>
              </a:rPr>
              <a:t>Stations</a:t>
            </a:r>
            <a:endParaRPr lang="de-AT" sz="2000" dirty="0" smtClean="0">
              <a:latin typeface="Calibri" charset="0"/>
            </a:endParaRPr>
          </a:p>
          <a:p>
            <a:pPr lvl="1">
              <a:lnSpc>
                <a:spcPct val="100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Not </a:t>
            </a:r>
            <a:r>
              <a:rPr lang="de-AT" sz="2000" dirty="0" err="1" smtClean="0">
                <a:latin typeface="Calibri" charset="0"/>
              </a:rPr>
              <a:t>identical</a:t>
            </a:r>
            <a:endParaRPr lang="de-AT" sz="2000" dirty="0" smtClean="0">
              <a:latin typeface="Calibri" charset="0"/>
            </a:endParaRPr>
          </a:p>
          <a:p>
            <a:pPr lvl="1">
              <a:lnSpc>
                <a:spcPct val="100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Quality?</a:t>
            </a:r>
          </a:p>
          <a:p>
            <a:pPr lvl="1">
              <a:lnSpc>
                <a:spcPct val="100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Live </a:t>
            </a:r>
            <a:r>
              <a:rPr lang="de-AT" sz="2000" dirty="0" err="1" smtClean="0">
                <a:latin typeface="Calibri" charset="0"/>
              </a:rPr>
              <a:t>data</a:t>
            </a:r>
            <a:r>
              <a:rPr lang="de-AT" sz="2000" dirty="0" smtClean="0">
                <a:latin typeface="Calibri" charset="0"/>
              </a:rPr>
              <a:t>?</a:t>
            </a:r>
          </a:p>
          <a:p>
            <a:pPr>
              <a:lnSpc>
                <a:spcPct val="100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ISOON?</a:t>
            </a:r>
          </a:p>
          <a:p>
            <a:pPr>
              <a:lnSpc>
                <a:spcPct val="100000"/>
              </a:lnSpc>
              <a:buSzPct val="45000"/>
              <a:buFont typeface="Wingdings" charset="0"/>
              <a:buChar char=""/>
            </a:pPr>
            <a:r>
              <a:rPr lang="de-AT" sz="2000" dirty="0" smtClean="0">
                <a:latin typeface="Calibri" charset="0"/>
              </a:rPr>
              <a:t>Europe: KSO, Catania, </a:t>
            </a:r>
            <a:r>
              <a:rPr lang="de-AT" sz="2000" dirty="0" err="1" smtClean="0">
                <a:latin typeface="Calibri" charset="0"/>
              </a:rPr>
              <a:t>Uccle</a:t>
            </a:r>
            <a:r>
              <a:rPr lang="de-AT" sz="2000" dirty="0" smtClean="0">
                <a:latin typeface="Calibri" charset="0"/>
              </a:rPr>
              <a:t>, </a:t>
            </a:r>
            <a:r>
              <a:rPr lang="de-AT" sz="2000" dirty="0" err="1" smtClean="0">
                <a:latin typeface="Calibri" charset="0"/>
              </a:rPr>
              <a:t>Meudon</a:t>
            </a:r>
            <a:r>
              <a:rPr lang="de-AT" sz="2000" dirty="0" smtClean="0">
                <a:latin typeface="Calibri" charset="0"/>
              </a:rPr>
              <a:t>, </a:t>
            </a:r>
            <a:r>
              <a:rPr lang="de-AT" sz="2000" dirty="0" err="1" smtClean="0">
                <a:latin typeface="Calibri" charset="0"/>
              </a:rPr>
              <a:t>Pic</a:t>
            </a:r>
            <a:r>
              <a:rPr lang="de-AT" sz="2000" smtClean="0">
                <a:latin typeface="Calibri" charset="0"/>
              </a:rPr>
              <a:t> du Midi, ...?</a:t>
            </a:r>
            <a:endParaRPr lang="de-AT" sz="2000" dirty="0" smtClean="0">
              <a:latin typeface="Calibri" charset="0"/>
            </a:endParaRPr>
          </a:p>
          <a:p>
            <a:pPr lvl="1">
              <a:lnSpc>
                <a:spcPct val="153000"/>
              </a:lnSpc>
              <a:buSzPct val="45000"/>
              <a:buFont typeface="Wingdings" charset="0"/>
              <a:buChar char=""/>
            </a:pPr>
            <a:endParaRPr lang="de-AT" sz="2000" dirty="0" smtClean="0">
              <a:latin typeface="Calibri" charset="0"/>
            </a:endParaRP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endParaRPr lang="de-AT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6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6600"/>
            </a:gs>
            <a:gs pos="100000">
              <a:srgbClr val="0000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1084755"/>
            <a:ext cx="11004931" cy="797013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168837" y="4660991"/>
            <a:ext cx="2915331" cy="1504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Merci</a:t>
            </a:r>
            <a:endParaRPr lang="de-DE" sz="8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1368425"/>
            <a:ext cx="6718300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68425" y="1135063"/>
            <a:ext cx="3816350" cy="4651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de-DE"/>
              <a:t>The Patrol Instrument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677988"/>
            <a:ext cx="822166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1"/>
          <p:cNvGrpSpPr>
            <a:grpSpLocks/>
          </p:cNvGrpSpPr>
          <p:nvPr/>
        </p:nvGrpSpPr>
        <p:grpSpPr bwMode="auto">
          <a:xfrm>
            <a:off x="2779713" y="1476375"/>
            <a:ext cx="6075362" cy="4857750"/>
            <a:chOff x="1751" y="930"/>
            <a:chExt cx="3827" cy="306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" y="930"/>
              <a:ext cx="3827" cy="3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219" name="Text Box 3"/>
            <p:cNvSpPr txBox="1">
              <a:spLocks noChangeArrowheads="1"/>
            </p:cNvSpPr>
            <p:nvPr/>
          </p:nvSpPr>
          <p:spPr bwMode="auto">
            <a:xfrm>
              <a:off x="2530" y="2431"/>
              <a:ext cx="184" cy="217"/>
            </a:xfrm>
            <a:prstGeom prst="rect">
              <a:avLst/>
            </a:prstGeom>
            <a:gradFill rotWithShape="0">
              <a:gsLst>
                <a:gs pos="0">
                  <a:srgbClr val="E6FF00"/>
                </a:gs>
                <a:gs pos="100000">
                  <a:srgbClr val="FF3333">
                    <a:alpha val="64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1002" rIns="90000" bIns="45000" anchor="ctr"/>
            <a:lstStyle/>
            <a:p>
              <a:pPr algn="ctr"/>
              <a:r>
                <a:rPr lang="de-AT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9220" name="Text Box 4"/>
            <p:cNvSpPr txBox="1">
              <a:spLocks noChangeArrowheads="1"/>
            </p:cNvSpPr>
            <p:nvPr/>
          </p:nvSpPr>
          <p:spPr bwMode="auto">
            <a:xfrm>
              <a:off x="4386" y="3459"/>
              <a:ext cx="184" cy="217"/>
            </a:xfrm>
            <a:prstGeom prst="rect">
              <a:avLst/>
            </a:prstGeom>
            <a:gradFill rotWithShape="0">
              <a:gsLst>
                <a:gs pos="0">
                  <a:srgbClr val="E6FF00"/>
                </a:gs>
                <a:gs pos="100000">
                  <a:srgbClr val="FF3333">
                    <a:alpha val="64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1002" rIns="90000" bIns="45000" anchor="ctr"/>
            <a:lstStyle/>
            <a:p>
              <a:pPr algn="ctr"/>
              <a:r>
                <a:rPr lang="de-AT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4293" y="2624"/>
              <a:ext cx="184" cy="217"/>
            </a:xfrm>
            <a:prstGeom prst="rect">
              <a:avLst/>
            </a:prstGeom>
            <a:gradFill rotWithShape="0">
              <a:gsLst>
                <a:gs pos="0">
                  <a:srgbClr val="E6FF00"/>
                </a:gs>
                <a:gs pos="100000">
                  <a:srgbClr val="FF3333">
                    <a:alpha val="64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1002" rIns="90000" bIns="45000" anchor="ctr"/>
            <a:lstStyle/>
            <a:p>
              <a:pPr algn="ctr"/>
              <a:r>
                <a:rPr lang="de-AT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9222" name="Text Box 6"/>
            <p:cNvSpPr txBox="1">
              <a:spLocks noChangeArrowheads="1"/>
            </p:cNvSpPr>
            <p:nvPr/>
          </p:nvSpPr>
          <p:spPr bwMode="auto">
            <a:xfrm>
              <a:off x="4571" y="3174"/>
              <a:ext cx="184" cy="217"/>
            </a:xfrm>
            <a:prstGeom prst="rect">
              <a:avLst/>
            </a:prstGeom>
            <a:gradFill rotWithShape="0">
              <a:gsLst>
                <a:gs pos="0">
                  <a:srgbClr val="E6FF00"/>
                </a:gs>
                <a:gs pos="100000">
                  <a:srgbClr val="FF3333">
                    <a:alpha val="64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1002" rIns="90000" bIns="45000" anchor="ctr"/>
            <a:lstStyle/>
            <a:p>
              <a:pPr algn="ctr"/>
              <a:r>
                <a:rPr lang="de-AT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>
              <a:off x="3551" y="3174"/>
              <a:ext cx="184" cy="217"/>
            </a:xfrm>
            <a:prstGeom prst="rect">
              <a:avLst/>
            </a:prstGeom>
            <a:gradFill rotWithShape="0">
              <a:gsLst>
                <a:gs pos="0">
                  <a:srgbClr val="E6FF00"/>
                </a:gs>
                <a:gs pos="100000">
                  <a:srgbClr val="FF3333">
                    <a:alpha val="64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1002" rIns="90000" bIns="45000" anchor="ctr"/>
            <a:lstStyle/>
            <a:p>
              <a:pPr algn="ctr"/>
              <a:r>
                <a:rPr lang="de-AT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3551" y="2153"/>
              <a:ext cx="184" cy="217"/>
            </a:xfrm>
            <a:prstGeom prst="rect">
              <a:avLst/>
            </a:prstGeom>
            <a:gradFill rotWithShape="0">
              <a:gsLst>
                <a:gs pos="0">
                  <a:srgbClr val="E6FF00"/>
                </a:gs>
                <a:gs pos="100000">
                  <a:srgbClr val="FF3333">
                    <a:alpha val="64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1002" rIns="90000" bIns="45000" anchor="ctr"/>
            <a:lstStyle/>
            <a:p>
              <a:pPr algn="ctr"/>
              <a:r>
                <a:rPr lang="de-AT">
                  <a:solidFill>
                    <a:srgbClr val="000000"/>
                  </a:solidFill>
                </a:rPr>
                <a:t>6</a:t>
              </a:r>
            </a:p>
          </p:txBody>
        </p:sp>
      </p:grp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15900" y="1476375"/>
            <a:ext cx="2516188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>
              <a:lnSpc>
                <a:spcPct val="102000"/>
              </a:lnSpc>
              <a:buFont typeface="Times New Roman" charset="0"/>
              <a:buAutoNum type="arabicPeriod"/>
            </a:pPr>
            <a:r>
              <a:rPr lang="de-AT" sz="2000">
                <a:latin typeface="Calibri" charset="0"/>
              </a:rPr>
              <a:t>Drawing Device</a:t>
            </a:r>
          </a:p>
          <a:p>
            <a:pPr>
              <a:lnSpc>
                <a:spcPct val="153000"/>
              </a:lnSpc>
              <a:buFont typeface="Times New Roman" charset="0"/>
              <a:buAutoNum type="arabicPeriod"/>
            </a:pPr>
            <a:r>
              <a:rPr lang="de-AT" sz="2000">
                <a:latin typeface="Calibri" charset="0"/>
              </a:rPr>
              <a:t>H</a:t>
            </a:r>
            <a:r>
              <a:rPr lang="de-AT" sz="2000">
                <a:latin typeface="Calibri" charset="0"/>
                <a:cs typeface="Arial" charset="0"/>
              </a:rPr>
              <a:t>α Telescope</a:t>
            </a:r>
          </a:p>
          <a:p>
            <a:pPr>
              <a:lnSpc>
                <a:spcPct val="153000"/>
              </a:lnSpc>
              <a:buFont typeface="Times New Roman" charset="0"/>
              <a:buAutoNum type="arabicPeriod"/>
            </a:pPr>
            <a:r>
              <a:rPr lang="de-AT" sz="2000">
                <a:latin typeface="Calibri" charset="0"/>
                <a:cs typeface="Arial" charset="0"/>
              </a:rPr>
              <a:t>Whitelight Telescope</a:t>
            </a:r>
          </a:p>
          <a:p>
            <a:pPr>
              <a:lnSpc>
                <a:spcPct val="153000"/>
              </a:lnSpc>
              <a:buFont typeface="Times New Roman" charset="0"/>
              <a:buAutoNum type="arabicPeriod"/>
            </a:pPr>
            <a:r>
              <a:rPr lang="de-AT" sz="2000">
                <a:latin typeface="Calibri" charset="0"/>
                <a:cs typeface="Arial" charset="0"/>
              </a:rPr>
              <a:t>CaIIK Telescope</a:t>
            </a:r>
          </a:p>
          <a:p>
            <a:pPr>
              <a:lnSpc>
                <a:spcPct val="153000"/>
              </a:lnSpc>
              <a:buFont typeface="Times New Roman" charset="0"/>
              <a:buAutoNum type="arabicPeriod"/>
            </a:pPr>
            <a:r>
              <a:rPr lang="de-AT" sz="2000">
                <a:latin typeface="Calibri" charset="0"/>
                <a:cs typeface="Arial" charset="0"/>
              </a:rPr>
              <a:t>Hα Eyepiece</a:t>
            </a:r>
          </a:p>
          <a:p>
            <a:pPr>
              <a:lnSpc>
                <a:spcPct val="153000"/>
              </a:lnSpc>
              <a:buFont typeface="Times New Roman" charset="0"/>
              <a:buAutoNum type="arabicPeriod"/>
            </a:pPr>
            <a:r>
              <a:rPr lang="de-AT" sz="2000">
                <a:latin typeface="Calibri" charset="0"/>
                <a:cs typeface="Arial" charset="0"/>
              </a:rPr>
              <a:t>Guiding Telescope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68425" y="1135063"/>
            <a:ext cx="3816350" cy="4651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de-DE"/>
              <a:t>The Telescopes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31800" y="2017713"/>
            <a:ext cx="810064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>
              <a:lnSpc>
                <a:spcPct val="102000"/>
              </a:lnSpc>
              <a:buSzPct val="45000"/>
              <a:buFont typeface="Wingdings" charset="0"/>
              <a:buChar char=""/>
            </a:pPr>
            <a:r>
              <a:rPr lang="de-AT" sz="2000" dirty="0" err="1">
                <a:latin typeface="Calibri" charset="0"/>
              </a:rPr>
              <a:t>Focal</a:t>
            </a:r>
            <a:r>
              <a:rPr lang="de-AT" sz="2000" dirty="0">
                <a:latin typeface="Calibri" charset="0"/>
              </a:rPr>
              <a:t> </a:t>
            </a:r>
            <a:r>
              <a:rPr lang="de-AT" sz="2000" dirty="0" err="1">
                <a:latin typeface="Calibri" charset="0"/>
              </a:rPr>
              <a:t>Length</a:t>
            </a:r>
            <a:r>
              <a:rPr lang="de-AT" sz="2000" dirty="0">
                <a:latin typeface="Calibri" charset="0"/>
              </a:rPr>
              <a:t>: </a:t>
            </a:r>
            <a:r>
              <a:rPr lang="de-AT" sz="2000" dirty="0" err="1">
                <a:latin typeface="Calibri" charset="0"/>
              </a:rPr>
              <a:t>between</a:t>
            </a:r>
            <a:r>
              <a:rPr lang="de-AT" sz="2000" dirty="0">
                <a:latin typeface="Calibri" charset="0"/>
              </a:rPr>
              <a:t> 1650mm </a:t>
            </a:r>
            <a:r>
              <a:rPr lang="de-AT" sz="2000" dirty="0" err="1">
                <a:latin typeface="Calibri" charset="0"/>
              </a:rPr>
              <a:t>and</a:t>
            </a:r>
            <a:r>
              <a:rPr lang="de-AT" sz="2000" dirty="0">
                <a:latin typeface="Calibri" charset="0"/>
              </a:rPr>
              <a:t> 2000mm</a:t>
            </a: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r>
              <a:rPr lang="de-AT" sz="2000" dirty="0">
                <a:latin typeface="Calibri" charset="0"/>
              </a:rPr>
              <a:t>Diameter: </a:t>
            </a:r>
            <a:r>
              <a:rPr lang="de-AT" sz="2000" dirty="0" err="1">
                <a:latin typeface="Calibri" charset="0"/>
              </a:rPr>
              <a:t>between</a:t>
            </a:r>
            <a:r>
              <a:rPr lang="de-AT" sz="2000" dirty="0">
                <a:latin typeface="Calibri" charset="0"/>
              </a:rPr>
              <a:t> 100 mm </a:t>
            </a:r>
            <a:r>
              <a:rPr lang="de-AT" sz="2000" dirty="0" err="1">
                <a:latin typeface="Calibri" charset="0"/>
              </a:rPr>
              <a:t>and</a:t>
            </a:r>
            <a:r>
              <a:rPr lang="de-AT" sz="2000" dirty="0">
                <a:latin typeface="Calibri" charset="0"/>
              </a:rPr>
              <a:t> 110 mm</a:t>
            </a: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r>
              <a:rPr lang="de-AT" sz="2000" dirty="0">
                <a:latin typeface="Calibri" charset="0"/>
                <a:cs typeface="Arial" charset="0"/>
              </a:rPr>
              <a:t>Filter: Zeiss </a:t>
            </a:r>
            <a:r>
              <a:rPr lang="de-AT" sz="2000" dirty="0" err="1">
                <a:latin typeface="Calibri" charset="0"/>
                <a:cs typeface="Arial" charset="0"/>
              </a:rPr>
              <a:t>Lyot</a:t>
            </a:r>
            <a:r>
              <a:rPr lang="de-AT" sz="2000" dirty="0">
                <a:latin typeface="Calibri" charset="0"/>
                <a:cs typeface="Arial" charset="0"/>
              </a:rPr>
              <a:t> 656.3</a:t>
            </a:r>
            <a:r>
              <a:rPr lang="de-AT" sz="2000" dirty="0">
                <a:latin typeface="Calibri" charset="0"/>
                <a:cs typeface="Calibri" charset="0"/>
              </a:rPr>
              <a:t>±</a:t>
            </a:r>
            <a:r>
              <a:rPr lang="de-AT" sz="2000" dirty="0" smtClean="0">
                <a:latin typeface="Calibri" charset="0"/>
                <a:cs typeface="Calibri" charset="0"/>
              </a:rPr>
              <a:t>0.035nm</a:t>
            </a:r>
            <a:r>
              <a:rPr lang="de-AT" sz="2000" dirty="0">
                <a:latin typeface="Calibri" charset="0"/>
                <a:cs typeface="Calibri" charset="0"/>
              </a:rPr>
              <a:t>, Lunt </a:t>
            </a:r>
            <a:r>
              <a:rPr lang="de-AT" sz="2000" dirty="0" err="1">
                <a:latin typeface="Calibri" charset="0"/>
                <a:cs typeface="Calibri" charset="0"/>
              </a:rPr>
              <a:t>CaIIK</a:t>
            </a:r>
            <a:r>
              <a:rPr lang="de-AT" sz="2000" dirty="0">
                <a:latin typeface="Calibri" charset="0"/>
                <a:cs typeface="Calibri" charset="0"/>
              </a:rPr>
              <a:t> 393.4±0.15nm,</a:t>
            </a:r>
            <a:br>
              <a:rPr lang="de-AT" sz="2000" dirty="0">
                <a:latin typeface="Calibri" charset="0"/>
                <a:cs typeface="Calibri" charset="0"/>
              </a:rPr>
            </a:br>
            <a:r>
              <a:rPr lang="de-AT" sz="2000" dirty="0" err="1">
                <a:latin typeface="Calibri" charset="0"/>
                <a:cs typeface="Calibri" charset="0"/>
              </a:rPr>
              <a:t>Whitelight</a:t>
            </a:r>
            <a:r>
              <a:rPr lang="de-AT" sz="2000" dirty="0">
                <a:latin typeface="Calibri" charset="0"/>
                <a:cs typeface="Calibri" charset="0"/>
              </a:rPr>
              <a:t> 546±5nm</a:t>
            </a: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r>
              <a:rPr lang="de-AT" sz="2000" dirty="0">
                <a:latin typeface="Calibri" charset="0"/>
                <a:cs typeface="Arial" charset="0"/>
              </a:rPr>
              <a:t>Image </a:t>
            </a:r>
            <a:r>
              <a:rPr lang="de-AT" sz="2000" dirty="0" err="1">
                <a:latin typeface="Calibri" charset="0"/>
                <a:cs typeface="Arial" charset="0"/>
              </a:rPr>
              <a:t>size</a:t>
            </a:r>
            <a:r>
              <a:rPr lang="de-AT" sz="2000" dirty="0">
                <a:latin typeface="Calibri" charset="0"/>
                <a:cs typeface="Arial" charset="0"/>
              </a:rPr>
              <a:t>: 2048x2048 Pixel, 12bit (4096 </a:t>
            </a:r>
            <a:r>
              <a:rPr lang="de-AT" sz="2000" dirty="0" err="1">
                <a:latin typeface="Calibri" charset="0"/>
                <a:cs typeface="Arial" charset="0"/>
              </a:rPr>
              <a:t>grey-scales</a:t>
            </a:r>
            <a:r>
              <a:rPr lang="de-AT" sz="2000" dirty="0">
                <a:latin typeface="Calibri" charset="0"/>
                <a:cs typeface="Arial" charset="0"/>
              </a:rPr>
              <a:t>)</a:t>
            </a: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r>
              <a:rPr lang="de-AT" sz="2000" dirty="0">
                <a:latin typeface="Calibri" charset="0"/>
                <a:cs typeface="Arial" charset="0"/>
              </a:rPr>
              <a:t>Image </a:t>
            </a:r>
            <a:r>
              <a:rPr lang="de-AT" sz="2000" dirty="0" err="1">
                <a:latin typeface="Calibri" charset="0"/>
                <a:cs typeface="Arial" charset="0"/>
              </a:rPr>
              <a:t>cadence</a:t>
            </a:r>
            <a:r>
              <a:rPr lang="de-AT" sz="2000" dirty="0">
                <a:latin typeface="Calibri" charset="0"/>
                <a:cs typeface="Arial" charset="0"/>
              </a:rPr>
              <a:t>: 10 </a:t>
            </a:r>
            <a:r>
              <a:rPr lang="de-AT" sz="2000" dirty="0" err="1">
                <a:latin typeface="Calibri" charset="0"/>
                <a:cs typeface="Arial" charset="0"/>
              </a:rPr>
              <a:t>images</a:t>
            </a:r>
            <a:r>
              <a:rPr lang="de-AT" sz="2000" dirty="0">
                <a:latin typeface="Calibri" charset="0"/>
                <a:cs typeface="Arial" charset="0"/>
              </a:rPr>
              <a:t> per </a:t>
            </a:r>
            <a:r>
              <a:rPr lang="de-AT" sz="2000" dirty="0" err="1">
                <a:latin typeface="Calibri" charset="0"/>
                <a:cs typeface="Arial" charset="0"/>
              </a:rPr>
              <a:t>minute</a:t>
            </a:r>
            <a:r>
              <a:rPr lang="de-AT" sz="2000" dirty="0">
                <a:latin typeface="Calibri" charset="0"/>
                <a:cs typeface="Arial" charset="0"/>
              </a:rPr>
              <a:t>, </a:t>
            </a:r>
            <a:r>
              <a:rPr lang="de-AT" sz="2000" dirty="0" err="1">
                <a:latin typeface="Calibri" charset="0"/>
                <a:cs typeface="Arial" charset="0"/>
              </a:rPr>
              <a:t>using</a:t>
            </a:r>
            <a:r>
              <a:rPr lang="de-AT" sz="2000" dirty="0">
                <a:latin typeface="Calibri" charset="0"/>
                <a:cs typeface="Arial" charset="0"/>
              </a:rPr>
              <a:t> </a:t>
            </a:r>
            <a:r>
              <a:rPr lang="de-AT" sz="2000" dirty="0" err="1">
                <a:latin typeface="Calibri" charset="0"/>
                <a:cs typeface="Arial" charset="0"/>
              </a:rPr>
              <a:t>frame</a:t>
            </a:r>
            <a:r>
              <a:rPr lang="de-AT" sz="2000" dirty="0">
                <a:latin typeface="Calibri" charset="0"/>
                <a:cs typeface="Arial" charset="0"/>
              </a:rPr>
              <a:t> </a:t>
            </a:r>
            <a:r>
              <a:rPr lang="de-AT" sz="2000" dirty="0" err="1">
                <a:latin typeface="Calibri" charset="0"/>
                <a:cs typeface="Arial" charset="0"/>
              </a:rPr>
              <a:t>selection</a:t>
            </a:r>
            <a:endParaRPr lang="de-AT" sz="2000" dirty="0">
              <a:latin typeface="Calibri" charset="0"/>
              <a:cs typeface="Arial" charset="0"/>
            </a:endParaRP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r>
              <a:rPr lang="de-AT" sz="2000" dirty="0" err="1">
                <a:latin typeface="Calibri" charset="0"/>
                <a:cs typeface="Arial" charset="0"/>
              </a:rPr>
              <a:t>Exposure</a:t>
            </a:r>
            <a:r>
              <a:rPr lang="de-AT" sz="2000" dirty="0">
                <a:latin typeface="Calibri" charset="0"/>
                <a:cs typeface="Arial" charset="0"/>
              </a:rPr>
              <a:t> time: </a:t>
            </a:r>
            <a:r>
              <a:rPr lang="de-AT" sz="2000" dirty="0" err="1">
                <a:latin typeface="Calibri" charset="0"/>
                <a:cs typeface="Arial" charset="0"/>
              </a:rPr>
              <a:t>automatically</a:t>
            </a:r>
            <a:r>
              <a:rPr lang="de-AT" sz="2000" dirty="0">
                <a:latin typeface="Calibri" charset="0"/>
                <a:cs typeface="Arial" charset="0"/>
              </a:rPr>
              <a:t> </a:t>
            </a:r>
            <a:r>
              <a:rPr lang="de-AT" sz="2000" dirty="0" err="1">
                <a:latin typeface="Calibri" charset="0"/>
                <a:cs typeface="Arial" charset="0"/>
              </a:rPr>
              <a:t>controlled</a:t>
            </a:r>
            <a:r>
              <a:rPr lang="de-AT" sz="2000" dirty="0">
                <a:latin typeface="Calibri" charset="0"/>
                <a:cs typeface="Arial" charset="0"/>
              </a:rPr>
              <a:t>, 1.5 </a:t>
            </a:r>
            <a:r>
              <a:rPr lang="de-AT" sz="2000" dirty="0" err="1">
                <a:latin typeface="Calibri" charset="0"/>
                <a:cs typeface="Arial" charset="0"/>
              </a:rPr>
              <a:t>to</a:t>
            </a:r>
            <a:r>
              <a:rPr lang="de-AT" sz="2000" dirty="0">
                <a:latin typeface="Calibri" charset="0"/>
                <a:cs typeface="Arial" charset="0"/>
              </a:rPr>
              <a:t> 35 </a:t>
            </a:r>
            <a:r>
              <a:rPr lang="de-AT" sz="2000" dirty="0" err="1">
                <a:latin typeface="Calibri" charset="0"/>
                <a:cs typeface="Arial" charset="0"/>
              </a:rPr>
              <a:t>msec</a:t>
            </a:r>
            <a:endParaRPr lang="de-AT" sz="2000" dirty="0">
              <a:latin typeface="Calibri" charset="0"/>
              <a:cs typeface="Arial" charset="0"/>
            </a:endParaRP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r>
              <a:rPr lang="de-AT" sz="2000" dirty="0" err="1">
                <a:latin typeface="Calibri" charset="0"/>
                <a:cs typeface="Arial" charset="0"/>
              </a:rPr>
              <a:t>Guiding</a:t>
            </a:r>
            <a:r>
              <a:rPr lang="de-AT" sz="2000" dirty="0">
                <a:latin typeface="Calibri" charset="0"/>
                <a:cs typeface="Arial" charset="0"/>
              </a:rPr>
              <a:t>: </a:t>
            </a:r>
            <a:r>
              <a:rPr lang="de-AT" sz="2000" dirty="0" err="1">
                <a:latin typeface="Calibri" charset="0"/>
                <a:cs typeface="Arial" charset="0"/>
              </a:rPr>
              <a:t>controlled</a:t>
            </a:r>
            <a:r>
              <a:rPr lang="de-AT" sz="2000" dirty="0">
                <a:latin typeface="Calibri" charset="0"/>
                <a:cs typeface="Arial" charset="0"/>
              </a:rPr>
              <a:t> via </a:t>
            </a:r>
            <a:r>
              <a:rPr lang="de-AT" sz="2000" dirty="0" err="1">
                <a:latin typeface="Calibri" charset="0"/>
                <a:cs typeface="Arial" charset="0"/>
              </a:rPr>
              <a:t>images</a:t>
            </a:r>
            <a:r>
              <a:rPr lang="de-AT" sz="2000" dirty="0">
                <a:latin typeface="Calibri" charset="0"/>
                <a:cs typeface="Arial" charset="0"/>
              </a:rPr>
              <a:t> </a:t>
            </a:r>
            <a:r>
              <a:rPr lang="de-AT" sz="2000" dirty="0" err="1">
                <a:latin typeface="Calibri" charset="0"/>
                <a:cs typeface="Arial" charset="0"/>
              </a:rPr>
              <a:t>and</a:t>
            </a:r>
            <a:r>
              <a:rPr lang="de-AT" sz="2000" dirty="0">
                <a:latin typeface="Calibri" charset="0"/>
                <a:cs typeface="Arial" charset="0"/>
              </a:rPr>
              <a:t> </a:t>
            </a:r>
            <a:r>
              <a:rPr lang="de-AT" sz="2000" dirty="0" err="1">
                <a:latin typeface="Calibri" charset="0"/>
                <a:cs typeface="Arial" charset="0"/>
              </a:rPr>
              <a:t>microprocessor</a:t>
            </a:r>
            <a:r>
              <a:rPr lang="de-AT" sz="2000" dirty="0">
                <a:latin typeface="Calibri" charset="0"/>
                <a:cs typeface="Arial" charset="0"/>
              </a:rPr>
              <a:t> </a:t>
            </a:r>
            <a:r>
              <a:rPr lang="de-AT" sz="2000" dirty="0" err="1">
                <a:latin typeface="Calibri" charset="0"/>
                <a:cs typeface="Arial" charset="0"/>
              </a:rPr>
              <a:t>program</a:t>
            </a:r>
            <a:r>
              <a:rPr lang="de-AT" sz="2000" dirty="0" smtClean="0">
                <a:latin typeface="Calibri" charset="0"/>
                <a:cs typeface="Arial" charset="0"/>
              </a:rPr>
              <a:t>,</a:t>
            </a:r>
            <a:r>
              <a:rPr lang="de-AT" sz="2000" dirty="0">
                <a:latin typeface="Calibri" charset="0"/>
                <a:cs typeface="Arial" charset="0"/>
              </a:rPr>
              <a:t> </a:t>
            </a:r>
            <a:r>
              <a:rPr lang="de-AT" sz="2000" dirty="0" err="1" smtClean="0">
                <a:latin typeface="Calibri" charset="0"/>
                <a:cs typeface="Arial" charset="0"/>
              </a:rPr>
              <a:t>accuracy</a:t>
            </a:r>
            <a:r>
              <a:rPr lang="de-AT" sz="2000" dirty="0" smtClean="0">
                <a:latin typeface="Calibri" charset="0"/>
                <a:cs typeface="Arial" charset="0"/>
              </a:rPr>
              <a:t> </a:t>
            </a:r>
            <a:r>
              <a:rPr lang="de-AT" sz="2000" dirty="0">
                <a:latin typeface="Calibri" charset="0"/>
                <a:cs typeface="Arial" charset="0"/>
              </a:rPr>
              <a:t>ca. </a:t>
            </a:r>
            <a:r>
              <a:rPr lang="de-AT" sz="2000" dirty="0" smtClean="0">
                <a:latin typeface="Calibri" charset="0"/>
                <a:cs typeface="Arial" charset="0"/>
              </a:rPr>
              <a:t>3 </a:t>
            </a:r>
            <a:r>
              <a:rPr lang="de-AT" sz="2000" dirty="0" err="1">
                <a:latin typeface="Calibri" charset="0"/>
                <a:cs typeface="Arial" charset="0"/>
              </a:rPr>
              <a:t>arcsec</a:t>
            </a:r>
            <a:endParaRPr lang="de-AT" sz="2000" dirty="0"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68425" y="903288"/>
            <a:ext cx="5184775" cy="930275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de-DE"/>
              <a:t>The image processing Pipeline</a:t>
            </a:r>
          </a:p>
        </p:txBody>
      </p:sp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544513" y="1695450"/>
            <a:ext cx="8310562" cy="4929188"/>
            <a:chOff x="343" y="1068"/>
            <a:chExt cx="5235" cy="3105"/>
          </a:xfrm>
        </p:grpSpPr>
        <p:sp>
          <p:nvSpPr>
            <p:cNvPr id="11267" name="Text Box 3"/>
            <p:cNvSpPr txBox="1">
              <a:spLocks noChangeArrowheads="1"/>
            </p:cNvSpPr>
            <p:nvPr/>
          </p:nvSpPr>
          <p:spPr bwMode="auto">
            <a:xfrm>
              <a:off x="1633" y="2813"/>
              <a:ext cx="124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1268" name="Group 4"/>
            <p:cNvGrpSpPr>
              <a:grpSpLocks/>
            </p:cNvGrpSpPr>
            <p:nvPr/>
          </p:nvGrpSpPr>
          <p:grpSpPr bwMode="auto">
            <a:xfrm>
              <a:off x="4691" y="1633"/>
              <a:ext cx="887" cy="383"/>
              <a:chOff x="4691" y="1633"/>
              <a:chExt cx="887" cy="383"/>
            </a:xfrm>
          </p:grpSpPr>
          <p:pic>
            <p:nvPicPr>
              <p:cNvPr id="1126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1" y="1633"/>
                <a:ext cx="363" cy="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1270" name="Text Box 6"/>
              <p:cNvSpPr txBox="1">
                <a:spLocks noChangeArrowheads="1"/>
              </p:cNvSpPr>
              <p:nvPr/>
            </p:nvSpPr>
            <p:spPr bwMode="auto">
              <a:xfrm>
                <a:off x="4934" y="1643"/>
                <a:ext cx="643" cy="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9064" rIns="90000" bIns="45000"/>
              <a:lstStyle>
                <a:lvl1pPr>
                  <a:tabLst>
                    <a:tab pos="449263" algn="l"/>
                    <a:tab pos="898525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1pPr>
                <a:lvl2pPr>
                  <a:tabLst>
                    <a:tab pos="449263" algn="l"/>
                    <a:tab pos="898525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2pPr>
                <a:lvl3pPr>
                  <a:tabLst>
                    <a:tab pos="449263" algn="l"/>
                    <a:tab pos="898525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3pPr>
                <a:lvl4pPr>
                  <a:tabLst>
                    <a:tab pos="449263" algn="l"/>
                    <a:tab pos="898525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4pPr>
                <a:lvl5pPr>
                  <a:tabLst>
                    <a:tab pos="449263" algn="l"/>
                    <a:tab pos="898525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9pPr>
              </a:lstStyle>
              <a:p>
                <a:pPr algn="ctr">
                  <a:lnSpc>
                    <a:spcPct val="98000"/>
                  </a:lnSpc>
                </a:pPr>
                <a:r>
                  <a:rPr lang="de-AT" sz="1600">
                    <a:latin typeface="Bitstream Vera Sans" charset="0"/>
                    <a:cs typeface="Arial" charset="0"/>
                  </a:rPr>
                  <a:t>work-station</a:t>
                </a:r>
              </a:p>
            </p:txBody>
          </p:sp>
        </p:grpSp>
        <p:grpSp>
          <p:nvGrpSpPr>
            <p:cNvPr id="11271" name="Group 7"/>
            <p:cNvGrpSpPr>
              <a:grpSpLocks/>
            </p:cNvGrpSpPr>
            <p:nvPr/>
          </p:nvGrpSpPr>
          <p:grpSpPr bwMode="auto">
            <a:xfrm>
              <a:off x="3124" y="2149"/>
              <a:ext cx="951" cy="571"/>
              <a:chOff x="3124" y="2149"/>
              <a:chExt cx="951" cy="571"/>
            </a:xfrm>
          </p:grpSpPr>
          <p:grpSp>
            <p:nvGrpSpPr>
              <p:cNvPr id="11272" name="Group 8"/>
              <p:cNvGrpSpPr>
                <a:grpSpLocks/>
              </p:cNvGrpSpPr>
              <p:nvPr/>
            </p:nvGrpSpPr>
            <p:grpSpPr bwMode="auto">
              <a:xfrm>
                <a:off x="3260" y="2338"/>
                <a:ext cx="643" cy="383"/>
                <a:chOff x="3260" y="2338"/>
                <a:chExt cx="643" cy="383"/>
              </a:xfrm>
            </p:grpSpPr>
            <p:pic>
              <p:nvPicPr>
                <p:cNvPr id="11273" name="Picture 9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3" y="2338"/>
                  <a:ext cx="321" cy="3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74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0" y="2338"/>
                  <a:ext cx="363" cy="3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1275" name="Text Box 11"/>
              <p:cNvSpPr txBox="1">
                <a:spLocks noChangeArrowheads="1"/>
              </p:cNvSpPr>
              <p:nvPr/>
            </p:nvSpPr>
            <p:spPr bwMode="auto">
              <a:xfrm>
                <a:off x="3124" y="2149"/>
                <a:ext cx="951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9064" rIns="90000" bIns="45000"/>
              <a:lstStyle>
                <a:lvl1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1pPr>
                <a:lvl2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2pPr>
                <a:lvl3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3pPr>
                <a:lvl4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4pPr>
                <a:lvl5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9pPr>
              </a:lstStyle>
              <a:p>
                <a:pPr algn="ctr">
                  <a:lnSpc>
                    <a:spcPct val="98000"/>
                  </a:lnSpc>
                </a:pPr>
                <a:r>
                  <a:rPr lang="de-AT" sz="1600">
                    <a:latin typeface="Bitstream Vera Sans" charset="0"/>
                    <a:cs typeface="Arial" charset="0"/>
                  </a:rPr>
                  <a:t>RAID/archive</a:t>
                </a:r>
              </a:p>
            </p:txBody>
          </p:sp>
        </p:grpSp>
        <p:grpSp>
          <p:nvGrpSpPr>
            <p:cNvPr id="11276" name="Group 12"/>
            <p:cNvGrpSpPr>
              <a:grpSpLocks/>
            </p:cNvGrpSpPr>
            <p:nvPr/>
          </p:nvGrpSpPr>
          <p:grpSpPr bwMode="auto">
            <a:xfrm>
              <a:off x="3099" y="3380"/>
              <a:ext cx="987" cy="658"/>
              <a:chOff x="3099" y="3380"/>
              <a:chExt cx="987" cy="658"/>
            </a:xfrm>
          </p:grpSpPr>
          <p:pic>
            <p:nvPicPr>
              <p:cNvPr id="11277" name="Picture 1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6" y="3380"/>
                <a:ext cx="536" cy="5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1278" name="Text Box 14"/>
              <p:cNvSpPr txBox="1">
                <a:spLocks noChangeArrowheads="1"/>
              </p:cNvSpPr>
              <p:nvPr/>
            </p:nvSpPr>
            <p:spPr bwMode="auto">
              <a:xfrm>
                <a:off x="3099" y="3834"/>
                <a:ext cx="987" cy="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9064" rIns="90000" bIns="45000"/>
              <a:lstStyle>
                <a:lvl1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1pPr>
                <a:lvl2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2pPr>
                <a:lvl3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3pPr>
                <a:lvl4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4pPr>
                <a:lvl5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9pPr>
              </a:lstStyle>
              <a:p>
                <a:pPr algn="ctr">
                  <a:lnSpc>
                    <a:spcPct val="98000"/>
                  </a:lnSpc>
                </a:pPr>
                <a:r>
                  <a:rPr lang="de-AT" sz="1600">
                    <a:latin typeface="Bitstream Vera Sans" charset="0"/>
                    <a:cs typeface="Arial" charset="0"/>
                  </a:rPr>
                  <a:t>Server@KSO</a:t>
                </a:r>
              </a:p>
            </p:txBody>
          </p:sp>
        </p:grpSp>
        <p:grpSp>
          <p:nvGrpSpPr>
            <p:cNvPr id="11279" name="Group 15"/>
            <p:cNvGrpSpPr>
              <a:grpSpLocks/>
            </p:cNvGrpSpPr>
            <p:nvPr/>
          </p:nvGrpSpPr>
          <p:grpSpPr bwMode="auto">
            <a:xfrm>
              <a:off x="343" y="1068"/>
              <a:ext cx="1967" cy="1290"/>
              <a:chOff x="343" y="1068"/>
              <a:chExt cx="1967" cy="1290"/>
            </a:xfrm>
          </p:grpSpPr>
          <p:sp>
            <p:nvSpPr>
              <p:cNvPr id="11280" name="AutoShape 16"/>
              <p:cNvSpPr>
                <a:spLocks noChangeArrowheads="1"/>
              </p:cNvSpPr>
              <p:nvPr/>
            </p:nvSpPr>
            <p:spPr bwMode="auto">
              <a:xfrm rot="20400000">
                <a:off x="567" y="1444"/>
                <a:ext cx="30" cy="673"/>
              </a:xfrm>
              <a:prstGeom prst="can">
                <a:avLst>
                  <a:gd name="adj" fmla="val 144778"/>
                </a:avLst>
              </a:prstGeom>
              <a:solidFill>
                <a:srgbClr val="CCCCCD"/>
              </a:solidFill>
              <a:ln w="9525" cap="flat">
                <a:solidFill>
                  <a:srgbClr val="3465A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81" name="AutoShape 17"/>
              <p:cNvSpPr>
                <a:spLocks noChangeArrowheads="1"/>
              </p:cNvSpPr>
              <p:nvPr/>
            </p:nvSpPr>
            <p:spPr bwMode="auto">
              <a:xfrm rot="18900000">
                <a:off x="1115" y="2078"/>
                <a:ext cx="110" cy="110"/>
              </a:xfrm>
              <a:prstGeom prst="cube">
                <a:avLst>
                  <a:gd name="adj" fmla="val 25000"/>
                </a:avLst>
              </a:prstGeom>
              <a:solidFill>
                <a:srgbClr val="3C3C41"/>
              </a:solidFill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82" name="AutoShape 18"/>
              <p:cNvSpPr>
                <a:spLocks noChangeArrowheads="1"/>
              </p:cNvSpPr>
              <p:nvPr/>
            </p:nvSpPr>
            <p:spPr bwMode="auto">
              <a:xfrm>
                <a:off x="486" y="1789"/>
                <a:ext cx="531" cy="568"/>
              </a:xfrm>
              <a:prstGeom prst="triangle">
                <a:avLst>
                  <a:gd name="adj" fmla="val 50000"/>
                </a:avLst>
              </a:prstGeom>
              <a:solidFill>
                <a:srgbClr val="CCCCCD"/>
              </a:solidFill>
              <a:ln w="9525" cap="flat">
                <a:solidFill>
                  <a:srgbClr val="3465A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83" name="AutoShape 19"/>
              <p:cNvSpPr>
                <a:spLocks noChangeArrowheads="1"/>
              </p:cNvSpPr>
              <p:nvPr/>
            </p:nvSpPr>
            <p:spPr bwMode="auto">
              <a:xfrm rot="18900000">
                <a:off x="700" y="1148"/>
                <a:ext cx="220" cy="1102"/>
              </a:xfrm>
              <a:prstGeom prst="can">
                <a:avLst>
                  <a:gd name="adj" fmla="val 33232"/>
                </a:avLst>
              </a:prstGeom>
              <a:solidFill>
                <a:srgbClr val="CCCCCD"/>
              </a:solidFill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pic>
            <p:nvPicPr>
              <p:cNvPr id="11284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" y="1731"/>
                <a:ext cx="362" cy="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1285" name="Text Box 21"/>
              <p:cNvSpPr txBox="1">
                <a:spLocks noChangeArrowheads="1"/>
              </p:cNvSpPr>
              <p:nvPr/>
            </p:nvSpPr>
            <p:spPr bwMode="auto">
              <a:xfrm>
                <a:off x="451" y="1068"/>
                <a:ext cx="858" cy="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9064" rIns="90000" bIns="45000"/>
              <a:lstStyle>
                <a:lvl1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1pPr>
                <a:lvl2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2pPr>
                <a:lvl3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3pPr>
                <a:lvl4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4pPr>
                <a:lvl5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9pPr>
              </a:lstStyle>
              <a:p>
                <a:pPr algn="ctr">
                  <a:lnSpc>
                    <a:spcPct val="98000"/>
                  </a:lnSpc>
                </a:pPr>
                <a:r>
                  <a:rPr lang="de-AT" sz="1600">
                    <a:latin typeface="Bitstream Vera Sans" charset="0"/>
                    <a:cs typeface="Arial" charset="0"/>
                  </a:rPr>
                  <a:t>Telescope</a:t>
                </a:r>
              </a:p>
            </p:txBody>
          </p:sp>
          <p:sp>
            <p:nvSpPr>
              <p:cNvPr id="11286" name="Text Box 22"/>
              <p:cNvSpPr txBox="1">
                <a:spLocks noChangeArrowheads="1"/>
              </p:cNvSpPr>
              <p:nvPr/>
            </p:nvSpPr>
            <p:spPr bwMode="auto">
              <a:xfrm>
                <a:off x="1451" y="1270"/>
                <a:ext cx="858" cy="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9064" rIns="90000" bIns="45000"/>
              <a:lstStyle>
                <a:lvl1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1pPr>
                <a:lvl2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2pPr>
                <a:lvl3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3pPr>
                <a:lvl4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4pPr>
                <a:lvl5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9pPr>
              </a:lstStyle>
              <a:p>
                <a:pPr>
                  <a:lnSpc>
                    <a:spcPct val="98000"/>
                  </a:lnSpc>
                </a:pPr>
                <a:r>
                  <a:rPr lang="de-AT" sz="1600">
                    <a:latin typeface="Bitstream Vera Sans" charset="0"/>
                    <a:cs typeface="Arial" charset="0"/>
                  </a:rPr>
                  <a:t>camera controller</a:t>
                </a:r>
              </a:p>
            </p:txBody>
          </p:sp>
          <p:cxnSp>
            <p:nvCxnSpPr>
              <p:cNvPr id="11287" name="AutoShape 23"/>
              <p:cNvCxnSpPr>
                <a:cxnSpLocks noChangeShapeType="1"/>
                <a:stCxn id="11281" idx="3"/>
                <a:endCxn id="11284" idx="2"/>
              </p:cNvCxnSpPr>
              <p:nvPr/>
            </p:nvCxnSpPr>
            <p:spPr bwMode="auto">
              <a:xfrm flipV="1">
                <a:off x="1197" y="2115"/>
                <a:ext cx="542" cy="7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88" name="AutoShape 24"/>
            <p:cNvCxnSpPr>
              <a:cxnSpLocks noChangeShapeType="1"/>
              <a:stCxn id="11284" idx="3"/>
              <a:endCxn id="0" idx="1"/>
            </p:cNvCxnSpPr>
            <p:nvPr/>
          </p:nvCxnSpPr>
          <p:spPr bwMode="auto">
            <a:xfrm>
              <a:off x="1922" y="1923"/>
              <a:ext cx="1337" cy="606"/>
            </a:xfrm>
            <a:prstGeom prst="bentConnector3">
              <a:avLst>
                <a:gd name="adj1" fmla="val 50005"/>
              </a:avLst>
            </a:prstGeom>
            <a:noFill/>
            <a:ln w="180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289" name="AutoShape 25"/>
            <p:cNvCxnSpPr>
              <a:cxnSpLocks noChangeShapeType="1"/>
              <a:stCxn id="11269" idx="0"/>
              <a:endCxn id="0" idx="0"/>
            </p:cNvCxnSpPr>
            <p:nvPr/>
          </p:nvCxnSpPr>
          <p:spPr bwMode="auto">
            <a:xfrm rot="5400000">
              <a:off x="3978" y="1254"/>
              <a:ext cx="516" cy="1273"/>
            </a:xfrm>
            <a:prstGeom prst="bentConnector3">
              <a:avLst>
                <a:gd name="adj1" fmla="val -52699"/>
              </a:avLst>
            </a:prstGeom>
            <a:noFill/>
            <a:ln w="18000" cap="flat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290" name="AutoShape 26"/>
            <p:cNvCxnSpPr>
              <a:cxnSpLocks noChangeShapeType="1"/>
              <a:endCxn id="0" idx="3"/>
            </p:cNvCxnSpPr>
            <p:nvPr/>
          </p:nvCxnSpPr>
          <p:spPr bwMode="auto">
            <a:xfrm rot="10800000">
              <a:off x="3904" y="2530"/>
              <a:ext cx="970" cy="0"/>
            </a:xfrm>
            <a:prstGeom prst="bentConnector3">
              <a:avLst>
                <a:gd name="adj1" fmla="val 44134"/>
              </a:avLst>
            </a:prstGeom>
            <a:noFill/>
            <a:ln w="180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291" name="AutoShape 27"/>
            <p:cNvCxnSpPr>
              <a:cxnSpLocks noChangeShapeType="1"/>
              <a:stCxn id="0" idx="2"/>
              <a:endCxn id="11277" idx="0"/>
            </p:cNvCxnSpPr>
            <p:nvPr/>
          </p:nvCxnSpPr>
          <p:spPr bwMode="auto">
            <a:xfrm rot="16200000" flipH="1">
              <a:off x="3255" y="3049"/>
              <a:ext cx="658" cy="1"/>
            </a:xfrm>
            <a:prstGeom prst="bentConnector3">
              <a:avLst>
                <a:gd name="adj1" fmla="val 50000"/>
              </a:avLst>
            </a:prstGeom>
            <a:noFill/>
            <a:ln w="180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292" name="AutoShape 28"/>
            <p:cNvCxnSpPr>
              <a:cxnSpLocks noChangeShapeType="1"/>
              <a:stCxn id="11277" idx="1"/>
              <a:endCxn id="11294" idx="3"/>
            </p:cNvCxnSpPr>
            <p:nvPr/>
          </p:nvCxnSpPr>
          <p:spPr bwMode="auto">
            <a:xfrm rot="10800000">
              <a:off x="2494" y="3662"/>
              <a:ext cx="822" cy="2"/>
            </a:xfrm>
            <a:prstGeom prst="bentConnector3">
              <a:avLst>
                <a:gd name="adj1" fmla="val 49986"/>
              </a:avLst>
            </a:prstGeom>
            <a:noFill/>
            <a:ln w="18000" cap="flat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11293" name="Group 29"/>
            <p:cNvGrpSpPr>
              <a:grpSpLocks/>
            </p:cNvGrpSpPr>
            <p:nvPr/>
          </p:nvGrpSpPr>
          <p:grpSpPr bwMode="auto">
            <a:xfrm>
              <a:off x="976" y="3356"/>
              <a:ext cx="1518" cy="817"/>
              <a:chOff x="976" y="3356"/>
              <a:chExt cx="1518" cy="817"/>
            </a:xfrm>
          </p:grpSpPr>
          <p:pic>
            <p:nvPicPr>
              <p:cNvPr id="11294" name="Picture 3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1" y="3471"/>
                <a:ext cx="362" cy="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1295" name="Picture 3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" y="3356"/>
                <a:ext cx="611" cy="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cxnSp>
            <p:nvCxnSpPr>
              <p:cNvPr id="11296" name="AutoShape 32"/>
              <p:cNvCxnSpPr>
                <a:cxnSpLocks noChangeShapeType="1"/>
                <a:stCxn id="11294" idx="1"/>
                <a:endCxn id="11295" idx="3"/>
              </p:cNvCxnSpPr>
              <p:nvPr/>
            </p:nvCxnSpPr>
            <p:spPr bwMode="auto">
              <a:xfrm rot="10800000">
                <a:off x="1586" y="3661"/>
                <a:ext cx="545" cy="2"/>
              </a:xfrm>
              <a:prstGeom prst="bentConnector3">
                <a:avLst>
                  <a:gd name="adj1" fmla="val 50000"/>
                </a:avLst>
              </a:prstGeom>
              <a:noFill/>
              <a:ln w="18000" cap="flat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11297" name="Text Box 33"/>
              <p:cNvSpPr txBox="1">
                <a:spLocks noChangeArrowheads="1"/>
              </p:cNvSpPr>
              <p:nvPr/>
            </p:nvSpPr>
            <p:spPr bwMode="auto">
              <a:xfrm>
                <a:off x="998" y="3968"/>
                <a:ext cx="537" cy="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9064" rIns="90000" bIns="45000"/>
              <a:lstStyle>
                <a:lvl1pPr>
                  <a:tabLst>
                    <a:tab pos="4492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1pPr>
                <a:lvl2pPr>
                  <a:tabLst>
                    <a:tab pos="4492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2pPr>
                <a:lvl3pPr>
                  <a:tabLst>
                    <a:tab pos="4492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3pPr>
                <a:lvl4pPr>
                  <a:tabLst>
                    <a:tab pos="4492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4pPr>
                <a:lvl5pPr>
                  <a:tabLst>
                    <a:tab pos="4492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9pPr>
              </a:lstStyle>
              <a:p>
                <a:pPr algn="ctr">
                  <a:lnSpc>
                    <a:spcPct val="98000"/>
                  </a:lnSpc>
                </a:pPr>
                <a:r>
                  <a:rPr lang="de-AT" sz="1600">
                    <a:latin typeface="Bitstream Vera Sans" charset="0"/>
                    <a:cs typeface="Arial" charset="0"/>
                  </a:rPr>
                  <a:t>www</a:t>
                </a:r>
              </a:p>
            </p:txBody>
          </p:sp>
        </p:grpSp>
        <p:grpSp>
          <p:nvGrpSpPr>
            <p:cNvPr id="11298" name="Group 34"/>
            <p:cNvGrpSpPr>
              <a:grpSpLocks/>
            </p:cNvGrpSpPr>
            <p:nvPr/>
          </p:nvGrpSpPr>
          <p:grpSpPr bwMode="auto">
            <a:xfrm>
              <a:off x="4401" y="3262"/>
              <a:ext cx="951" cy="571"/>
              <a:chOff x="4401" y="3262"/>
              <a:chExt cx="951" cy="571"/>
            </a:xfrm>
          </p:grpSpPr>
          <p:grpSp>
            <p:nvGrpSpPr>
              <p:cNvPr id="11299" name="Group 35"/>
              <p:cNvGrpSpPr>
                <a:grpSpLocks/>
              </p:cNvGrpSpPr>
              <p:nvPr/>
            </p:nvGrpSpPr>
            <p:grpSpPr bwMode="auto">
              <a:xfrm>
                <a:off x="4537" y="3451"/>
                <a:ext cx="643" cy="383"/>
                <a:chOff x="4537" y="3451"/>
                <a:chExt cx="643" cy="383"/>
              </a:xfrm>
            </p:grpSpPr>
            <p:pic>
              <p:nvPicPr>
                <p:cNvPr id="11300" name="Picture 3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59" y="3451"/>
                  <a:ext cx="321" cy="3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01" name="Picture 3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7" y="3451"/>
                  <a:ext cx="363" cy="3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1302" name="Text Box 38"/>
              <p:cNvSpPr txBox="1">
                <a:spLocks noChangeArrowheads="1"/>
              </p:cNvSpPr>
              <p:nvPr/>
            </p:nvSpPr>
            <p:spPr bwMode="auto">
              <a:xfrm>
                <a:off x="4401" y="3262"/>
                <a:ext cx="951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9064" rIns="90000" bIns="45000"/>
              <a:lstStyle>
                <a:lvl1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1pPr>
                <a:lvl2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2pPr>
                <a:lvl3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3pPr>
                <a:lvl4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4pPr>
                <a:lvl5pPr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49263" algn="l"/>
                    <a:tab pos="898525" algn="l"/>
                    <a:tab pos="134778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Tahoma" charset="0"/>
                  </a:defRPr>
                </a:lvl9pPr>
              </a:lstStyle>
              <a:p>
                <a:pPr algn="ctr">
                  <a:lnSpc>
                    <a:spcPct val="98000"/>
                  </a:lnSpc>
                </a:pPr>
                <a:r>
                  <a:rPr lang="de-AT" sz="1600">
                    <a:latin typeface="Bitstream Vera Sans" charset="0"/>
                    <a:cs typeface="Arial" charset="0"/>
                  </a:rPr>
                  <a:t>RAID/backup</a:t>
                </a:r>
              </a:p>
            </p:txBody>
          </p:sp>
        </p:grpSp>
        <p:cxnSp>
          <p:nvCxnSpPr>
            <p:cNvPr id="11303" name="AutoShape 39"/>
            <p:cNvCxnSpPr>
              <a:cxnSpLocks noChangeShapeType="1"/>
              <a:stCxn id="11290" idx="3"/>
              <a:endCxn id="0" idx="0"/>
            </p:cNvCxnSpPr>
            <p:nvPr/>
          </p:nvCxnSpPr>
          <p:spPr bwMode="auto">
            <a:xfrm rot="16200000" flipH="1">
              <a:off x="4510" y="2894"/>
              <a:ext cx="731" cy="3"/>
            </a:xfrm>
            <a:prstGeom prst="bentConnector3">
              <a:avLst>
                <a:gd name="adj1" fmla="val 53481"/>
              </a:avLst>
            </a:prstGeom>
            <a:noFill/>
            <a:ln w="180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304" name="AutoShape 40"/>
            <p:cNvCxnSpPr>
              <a:cxnSpLocks noChangeShapeType="1"/>
              <a:stCxn id="11290" idx="3"/>
              <a:endCxn id="11269" idx="2"/>
            </p:cNvCxnSpPr>
            <p:nvPr/>
          </p:nvCxnSpPr>
          <p:spPr bwMode="auto">
            <a:xfrm rot="16200000" flipV="1">
              <a:off x="4616" y="2272"/>
              <a:ext cx="514" cy="2"/>
            </a:xfrm>
            <a:prstGeom prst="bentConnector4">
              <a:avLst>
                <a:gd name="adj1" fmla="val 0"/>
                <a:gd name="adj2" fmla="val 0"/>
              </a:avLst>
            </a:prstGeom>
            <a:noFill/>
            <a:ln w="36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152525"/>
            <a:ext cx="5003800" cy="692150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de-DE"/>
              <a:t>The Camera Controller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103688" y="1871663"/>
            <a:ext cx="4716462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r>
              <a:rPr lang="de-AT"/>
              <a:t>Same software and interface for all cameras!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549275" y="2214563"/>
            <a:ext cx="8185150" cy="4498975"/>
            <a:chOff x="346" y="1395"/>
            <a:chExt cx="5156" cy="2834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" y="1395"/>
              <a:ext cx="5156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293" name="Text Box 5"/>
            <p:cNvSpPr txBox="1">
              <a:spLocks noChangeArrowheads="1"/>
            </p:cNvSpPr>
            <p:nvPr/>
          </p:nvSpPr>
          <p:spPr bwMode="auto">
            <a:xfrm>
              <a:off x="1202" y="2782"/>
              <a:ext cx="1496" cy="238"/>
            </a:xfrm>
            <a:prstGeom prst="rect">
              <a:avLst/>
            </a:prstGeom>
            <a:solidFill>
              <a:srgbClr val="C0C0C0"/>
            </a:solidFill>
            <a:ln w="108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5400" tIns="50400" rIns="95400" bIns="50400"/>
            <a:lstStyle>
              <a:lvl1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de-AT">
                  <a:latin typeface="Calibri" charset="0"/>
                </a:rPr>
                <a:t>Overexposure (Korona)</a:t>
              </a:r>
            </a:p>
          </p:txBody>
        </p:sp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2236" y="1621"/>
              <a:ext cx="2571" cy="238"/>
            </a:xfrm>
            <a:prstGeom prst="rect">
              <a:avLst/>
            </a:prstGeom>
            <a:solidFill>
              <a:srgbClr val="C0C0C0"/>
            </a:solidFill>
            <a:ln w="108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5400" tIns="50400" rIns="95400" bIns="50400"/>
            <a:lstStyle>
              <a:lvl1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de-AT">
                  <a:latin typeface="Calibri" charset="0"/>
                </a:rPr>
                <a:t>Menu – normally not used in patrol mode</a:t>
              </a:r>
            </a:p>
          </p:txBody>
        </p:sp>
        <p:sp>
          <p:nvSpPr>
            <p:cNvPr id="12295" name="Line 7"/>
            <p:cNvSpPr>
              <a:spLocks noChangeShapeType="1"/>
            </p:cNvSpPr>
            <p:nvPr/>
          </p:nvSpPr>
          <p:spPr bwMode="auto">
            <a:xfrm flipH="1" flipV="1">
              <a:off x="1538" y="1647"/>
              <a:ext cx="658" cy="71"/>
            </a:xfrm>
            <a:prstGeom prst="line">
              <a:avLst/>
            </a:prstGeom>
            <a:noFill/>
            <a:ln w="9525" cap="flat">
              <a:solidFill>
                <a:srgbClr val="3465A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296" name="Line 8"/>
            <p:cNvSpPr>
              <a:spLocks noChangeShapeType="1"/>
            </p:cNvSpPr>
            <p:nvPr/>
          </p:nvSpPr>
          <p:spPr bwMode="auto">
            <a:xfrm flipH="1">
              <a:off x="968" y="2439"/>
              <a:ext cx="282" cy="280"/>
            </a:xfrm>
            <a:prstGeom prst="line">
              <a:avLst/>
            </a:prstGeom>
            <a:noFill/>
            <a:ln w="9525" cap="flat">
              <a:solidFill>
                <a:srgbClr val="3465A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297" name="Line 9"/>
            <p:cNvSpPr>
              <a:spLocks noChangeShapeType="1"/>
            </p:cNvSpPr>
            <p:nvPr/>
          </p:nvSpPr>
          <p:spPr bwMode="auto">
            <a:xfrm flipH="1">
              <a:off x="915" y="2867"/>
              <a:ext cx="288" cy="11"/>
            </a:xfrm>
            <a:prstGeom prst="line">
              <a:avLst/>
            </a:prstGeom>
            <a:noFill/>
            <a:ln w="9525" cap="flat">
              <a:solidFill>
                <a:srgbClr val="3465A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298" name="Line 10"/>
            <p:cNvSpPr>
              <a:spLocks noChangeShapeType="1"/>
            </p:cNvSpPr>
            <p:nvPr/>
          </p:nvSpPr>
          <p:spPr bwMode="auto">
            <a:xfrm flipH="1" flipV="1">
              <a:off x="774" y="3487"/>
              <a:ext cx="441" cy="83"/>
            </a:xfrm>
            <a:prstGeom prst="line">
              <a:avLst/>
            </a:prstGeom>
            <a:noFill/>
            <a:ln w="9525" cap="flat">
              <a:solidFill>
                <a:srgbClr val="3465A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299" name="Line 11"/>
            <p:cNvSpPr>
              <a:spLocks noChangeShapeType="1"/>
            </p:cNvSpPr>
            <p:nvPr/>
          </p:nvSpPr>
          <p:spPr bwMode="auto">
            <a:xfrm flipH="1">
              <a:off x="880" y="3887"/>
              <a:ext cx="335" cy="0"/>
            </a:xfrm>
            <a:prstGeom prst="line">
              <a:avLst/>
            </a:prstGeom>
            <a:noFill/>
            <a:ln w="9525" cap="flat">
              <a:solidFill>
                <a:srgbClr val="3465A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 flipV="1">
              <a:off x="4808" y="3464"/>
              <a:ext cx="52" cy="194"/>
            </a:xfrm>
            <a:prstGeom prst="line">
              <a:avLst/>
            </a:prstGeom>
            <a:noFill/>
            <a:ln w="9525" cap="flat">
              <a:solidFill>
                <a:srgbClr val="3465A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301" name="Line 13"/>
            <p:cNvSpPr>
              <a:spLocks noChangeShapeType="1"/>
            </p:cNvSpPr>
            <p:nvPr/>
          </p:nvSpPr>
          <p:spPr bwMode="auto">
            <a:xfrm>
              <a:off x="4456" y="2181"/>
              <a:ext cx="316" cy="0"/>
            </a:xfrm>
            <a:prstGeom prst="line">
              <a:avLst/>
            </a:prstGeom>
            <a:noFill/>
            <a:ln w="9525" cap="flat">
              <a:solidFill>
                <a:srgbClr val="3465A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302" name="Text Box 14"/>
            <p:cNvSpPr txBox="1">
              <a:spLocks noChangeArrowheads="1"/>
            </p:cNvSpPr>
            <p:nvPr/>
          </p:nvSpPr>
          <p:spPr bwMode="auto">
            <a:xfrm>
              <a:off x="3719" y="2054"/>
              <a:ext cx="813" cy="238"/>
            </a:xfrm>
            <a:prstGeom prst="rect">
              <a:avLst/>
            </a:prstGeom>
            <a:solidFill>
              <a:srgbClr val="C0C0C0"/>
            </a:solidFill>
            <a:ln w="108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5400" tIns="50400" rIns="95400" bIns="5040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de-AT">
                  <a:latin typeface="Calibri" charset="0"/>
                </a:rPr>
                <a:t>Frames/sec</a:t>
              </a:r>
            </a:p>
          </p:txBody>
        </p:sp>
        <p:sp>
          <p:nvSpPr>
            <p:cNvPr id="12303" name="Line 15"/>
            <p:cNvSpPr>
              <a:spLocks noChangeShapeType="1"/>
            </p:cNvSpPr>
            <p:nvPr/>
          </p:nvSpPr>
          <p:spPr bwMode="auto">
            <a:xfrm flipH="1" flipV="1">
              <a:off x="874" y="3124"/>
              <a:ext cx="347" cy="65"/>
            </a:xfrm>
            <a:prstGeom prst="line">
              <a:avLst/>
            </a:prstGeom>
            <a:noFill/>
            <a:ln w="9525" cap="flat">
              <a:solidFill>
                <a:srgbClr val="3465A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304" name="Text Box 16"/>
            <p:cNvSpPr txBox="1">
              <a:spLocks noChangeArrowheads="1"/>
            </p:cNvSpPr>
            <p:nvPr/>
          </p:nvSpPr>
          <p:spPr bwMode="auto">
            <a:xfrm>
              <a:off x="1202" y="2236"/>
              <a:ext cx="1269" cy="238"/>
            </a:xfrm>
            <a:prstGeom prst="rect">
              <a:avLst/>
            </a:prstGeom>
            <a:solidFill>
              <a:srgbClr val="C0C0C0"/>
            </a:solidFill>
            <a:ln w="108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5400" tIns="50400" rIns="95400" bIns="50400"/>
            <a:lstStyle>
              <a:lvl1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de-AT">
                  <a:latin typeface="Calibri" charset="0"/>
                </a:rPr>
                <a:t>Manual image snap</a:t>
              </a:r>
            </a:p>
          </p:txBody>
        </p:sp>
        <p:sp>
          <p:nvSpPr>
            <p:cNvPr id="12305" name="Text Box 17"/>
            <p:cNvSpPr txBox="1">
              <a:spLocks noChangeArrowheads="1"/>
            </p:cNvSpPr>
            <p:nvPr/>
          </p:nvSpPr>
          <p:spPr bwMode="auto">
            <a:xfrm>
              <a:off x="1202" y="3098"/>
              <a:ext cx="906" cy="238"/>
            </a:xfrm>
            <a:prstGeom prst="rect">
              <a:avLst/>
            </a:prstGeom>
            <a:solidFill>
              <a:srgbClr val="C0C0C0"/>
            </a:solidFill>
            <a:ln w="108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5400" tIns="50400" rIns="95400" bIns="50400"/>
            <a:lstStyle>
              <a:lvl1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de-AT">
                  <a:latin typeface="Calibri" charset="0"/>
                </a:rPr>
                <a:t>Latest image</a:t>
              </a:r>
            </a:p>
          </p:txBody>
        </p:sp>
        <p:sp>
          <p:nvSpPr>
            <p:cNvPr id="12306" name="Text Box 18"/>
            <p:cNvSpPr txBox="1">
              <a:spLocks noChangeArrowheads="1"/>
            </p:cNvSpPr>
            <p:nvPr/>
          </p:nvSpPr>
          <p:spPr bwMode="auto">
            <a:xfrm>
              <a:off x="1202" y="3461"/>
              <a:ext cx="1269" cy="238"/>
            </a:xfrm>
            <a:prstGeom prst="rect">
              <a:avLst/>
            </a:prstGeom>
            <a:solidFill>
              <a:srgbClr val="C0C0C0"/>
            </a:solidFill>
            <a:ln w="108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5400" tIns="50400" rIns="95400" bIns="50400"/>
            <a:lstStyle>
              <a:lvl1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de-AT">
                  <a:latin typeface="Calibri" charset="0"/>
                </a:rPr>
                <a:t>Patrol mode on/off</a:t>
              </a:r>
            </a:p>
          </p:txBody>
        </p:sp>
        <p:sp>
          <p:nvSpPr>
            <p:cNvPr id="12307" name="Text Box 19"/>
            <p:cNvSpPr txBox="1">
              <a:spLocks noChangeArrowheads="1"/>
            </p:cNvSpPr>
            <p:nvPr/>
          </p:nvSpPr>
          <p:spPr bwMode="auto">
            <a:xfrm>
              <a:off x="1202" y="3783"/>
              <a:ext cx="861" cy="238"/>
            </a:xfrm>
            <a:prstGeom prst="rect">
              <a:avLst/>
            </a:prstGeom>
            <a:solidFill>
              <a:srgbClr val="C0C0C0"/>
            </a:solidFill>
            <a:ln w="108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5400" tIns="50400" rIns="95400" bIns="50400"/>
            <a:lstStyle>
              <a:lvl1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de-AT">
                  <a:latin typeface="Calibri" charset="0"/>
                </a:rPr>
                <a:t>Dark current</a:t>
              </a:r>
            </a:p>
          </p:txBody>
        </p:sp>
        <p:sp>
          <p:nvSpPr>
            <p:cNvPr id="12308" name="Text Box 20"/>
            <p:cNvSpPr txBox="1">
              <a:spLocks noChangeArrowheads="1"/>
            </p:cNvSpPr>
            <p:nvPr/>
          </p:nvSpPr>
          <p:spPr bwMode="auto">
            <a:xfrm>
              <a:off x="4263" y="3643"/>
              <a:ext cx="995" cy="238"/>
            </a:xfrm>
            <a:prstGeom prst="rect">
              <a:avLst/>
            </a:prstGeom>
            <a:solidFill>
              <a:srgbClr val="C0C0C0"/>
            </a:solidFill>
            <a:ln w="108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5400" tIns="50400" rIns="95400" bIns="50400"/>
            <a:lstStyle>
              <a:lvl1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Tahoma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de-AT">
                  <a:latin typeface="Calibri" charset="0"/>
                </a:rPr>
                <a:t>Exposure time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16013" y="1152525"/>
            <a:ext cx="50038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 hangingPunct="1">
              <a:lnSpc>
                <a:spcPct val="102000"/>
              </a:lnSpc>
            </a:pPr>
            <a:r>
              <a:rPr lang="de-DE" sz="3000">
                <a:latin typeface="Calibri" charset="0"/>
              </a:rPr>
              <a:t>The Workstation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92163" y="2232025"/>
            <a:ext cx="6840537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de-AT" sz="2000">
                <a:latin typeface="Calibri" charset="0"/>
              </a:rPr>
              <a:t>C++ program – 3x (for each camera) </a:t>
            </a: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r>
              <a:rPr lang="de-AT" sz="2000">
                <a:latin typeface="Calibri" charset="0"/>
              </a:rPr>
              <a:t>read last camera image</a:t>
            </a: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r>
              <a:rPr lang="de-AT" sz="2000">
                <a:latin typeface="Calibri" charset="0"/>
              </a:rPr>
              <a:t>test quality</a:t>
            </a: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r>
              <a:rPr lang="de-AT" sz="2000">
                <a:latin typeface="Calibri" charset="0"/>
              </a:rPr>
              <a:t>bad → temporary archive</a:t>
            </a:r>
          </a:p>
          <a:p>
            <a:pPr>
              <a:lnSpc>
                <a:spcPct val="153000"/>
              </a:lnSpc>
              <a:buSzPct val="45000"/>
              <a:buFont typeface="Wingdings" charset="0"/>
              <a:buChar char=""/>
            </a:pPr>
            <a:r>
              <a:rPr lang="de-AT" sz="2000">
                <a:latin typeface="Calibri" charset="0"/>
              </a:rPr>
              <a:t>good → process image: FITS header update, JPEG for live display</a:t>
            </a:r>
          </a:p>
          <a:p>
            <a:pPr>
              <a:lnSpc>
                <a:spcPct val="153000"/>
              </a:lnSpc>
              <a:buClrTx/>
              <a:buSzTx/>
              <a:buFontTx/>
              <a:buNone/>
            </a:pPr>
            <a:endParaRPr lang="de-AT" sz="2000">
              <a:latin typeface="Calibri" charset="0"/>
            </a:endParaRPr>
          </a:p>
          <a:p>
            <a:pPr algn="ctr">
              <a:lnSpc>
                <a:spcPct val="153000"/>
              </a:lnSpc>
              <a:buClrTx/>
              <a:buSzTx/>
              <a:buFontTx/>
              <a:buNone/>
            </a:pPr>
            <a:r>
              <a:rPr lang="de-AT" sz="2000" b="1">
                <a:latin typeface="Calibri" charset="0"/>
              </a:rPr>
              <a:t>Camera → 2.5 seconds → www</a:t>
            </a:r>
          </a:p>
          <a:p>
            <a:pPr>
              <a:lnSpc>
                <a:spcPct val="153000"/>
              </a:lnSpc>
              <a:buSzPct val="45000"/>
              <a:buFont typeface="Wingdings" charset="0"/>
              <a:buNone/>
            </a:pPr>
            <a:endParaRPr lang="de-AT" sz="2000">
              <a:latin typeface="Calibri" charset="0"/>
              <a:cs typeface="Arial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1268413"/>
            <a:ext cx="8064500" cy="53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ＭＳ Ｐゴシック"/>
        <a:cs typeface="Tahoma"/>
      </a:majorFont>
      <a:minorFont>
        <a:latin typeface="Calibri"/>
        <a:ea typeface="ＭＳ Ｐゴシック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Arial"/>
        <a:ea typeface="ＭＳ Ｐゴシック"/>
        <a:cs typeface="Tahoma"/>
      </a:majorFont>
      <a:minorFont>
        <a:latin typeface="Arial"/>
        <a:ea typeface="ＭＳ Ｐゴシック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Arial"/>
        <a:ea typeface="ＭＳ Ｐゴシック"/>
        <a:cs typeface="Tahoma"/>
      </a:majorFont>
      <a:minorFont>
        <a:latin typeface="Arial"/>
        <a:ea typeface="ＭＳ Ｐゴシック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Tahoma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375</Words>
  <Application>Microsoft Macintosh PowerPoint</Application>
  <PresentationFormat>Bildschirmpräsentation (4:3)</PresentationFormat>
  <Paragraphs>99</Paragraphs>
  <Slides>21</Slides>
  <Notes>14</Notes>
  <HiddenSlides>0</HiddenSlides>
  <MMClips>3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21</vt:i4>
      </vt:variant>
    </vt:vector>
  </HeadingPairs>
  <TitlesOfParts>
    <vt:vector size="24" baseType="lpstr">
      <vt:lpstr>Office-Design</vt:lpstr>
      <vt:lpstr>Office-Design</vt:lpstr>
      <vt:lpstr>Office-Design</vt:lpstr>
      <vt:lpstr>PowerPoint-Präsentation</vt:lpstr>
      <vt:lpstr>PowerPoint-Präsentation</vt:lpstr>
      <vt:lpstr>PowerPoint-Präsentation</vt:lpstr>
      <vt:lpstr>The Patrol Instrument</vt:lpstr>
      <vt:lpstr>PowerPoint-Präsentation</vt:lpstr>
      <vt:lpstr>The Telescopes</vt:lpstr>
      <vt:lpstr>The image processing Pipeline</vt:lpstr>
      <vt:lpstr>The Camera Controller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Werner Pötzi</dc:creator>
  <cp:keywords/>
  <dc:description/>
  <cp:lastModifiedBy>Werner Pötzi</cp:lastModifiedBy>
  <cp:revision>22</cp:revision>
  <cp:lastPrinted>1601-01-01T00:00:00Z</cp:lastPrinted>
  <dcterms:created xsi:type="dcterms:W3CDTF">2016-10-05T12:39:35Z</dcterms:created>
  <dcterms:modified xsi:type="dcterms:W3CDTF">2016-10-19T08:33:44Z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Karl-Franzens-Universität Graz</vt:lpwstr>
  </property>
  <property fmtid="{D5CDD505-2E9C-101B-9397-08002B2CF9AE}" pid="4" name="ContentTypeId">
    <vt:lpwstr>0x01010077EF63618065E446A4A142E80EADEBB3</vt:lpwstr>
  </property>
  <property fmtid="{D5CDD505-2E9C-101B-9397-08002B2CF9AE}" pid="5" name="HiddenSlides">
    <vt:r8>0</vt:r8>
  </property>
  <property fmtid="{D5CDD505-2E9C-101B-9397-08002B2CF9AE}" pid="6" name="HyperlinksChanged">
    <vt:bool>false</vt:bool>
  </property>
  <property fmtid="{D5CDD505-2E9C-101B-9397-08002B2CF9AE}" pid="7" name="LinksUpToDate">
    <vt:bool>false</vt:bool>
  </property>
  <property fmtid="{D5CDD505-2E9C-101B-9397-08002B2CF9AE}" pid="8" name="MMClips">
    <vt:r8>0</vt:r8>
  </property>
  <property fmtid="{D5CDD505-2E9C-101B-9397-08002B2CF9AE}" pid="9" name="Notes">
    <vt:r8>0</vt:r8>
  </property>
  <property fmtid="{D5CDD505-2E9C-101B-9397-08002B2CF9AE}" pid="10" name="PresentationFormat">
    <vt:lpwstr>Bildschirmpräsentation (4:3)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r8>9</vt:r8>
  </property>
</Properties>
</file>