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4" r:id="rId3"/>
    <p:sldId id="335" r:id="rId4"/>
    <p:sldId id="259" r:id="rId5"/>
    <p:sldId id="265" r:id="rId6"/>
    <p:sldId id="266" r:id="rId7"/>
    <p:sldId id="320" r:id="rId8"/>
    <p:sldId id="319" r:id="rId9"/>
    <p:sldId id="321" r:id="rId10"/>
    <p:sldId id="333" r:id="rId11"/>
    <p:sldId id="330" r:id="rId12"/>
    <p:sldId id="331" r:id="rId13"/>
    <p:sldId id="268" r:id="rId14"/>
    <p:sldId id="323" r:id="rId15"/>
    <p:sldId id="324" r:id="rId16"/>
    <p:sldId id="345" r:id="rId17"/>
    <p:sldId id="325" r:id="rId18"/>
    <p:sldId id="326" r:id="rId19"/>
    <p:sldId id="327" r:id="rId20"/>
    <p:sldId id="270" r:id="rId21"/>
    <p:sldId id="336" r:id="rId22"/>
    <p:sldId id="269" r:id="rId23"/>
    <p:sldId id="354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94660"/>
  </p:normalViewPr>
  <p:slideViewPr>
    <p:cSldViewPr>
      <p:cViewPr varScale="1">
        <p:scale>
          <a:sx n="87" d="100"/>
          <a:sy n="87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0791A-CE91-4268-9463-2E87D31F703E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975" y="44450"/>
            <a:ext cx="4319588" cy="7191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18.10.2016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8619-CA61-4369-8A66-2155E3004AD2}" type="slidenum">
              <a:rPr lang="es-ES" smtClean="0"/>
              <a:t>‹Nr.›</a:t>
            </a:fld>
            <a:endParaRPr lang="es-ES"/>
          </a:p>
        </p:txBody>
      </p:sp>
      <p:pic>
        <p:nvPicPr>
          <p:cNvPr id="11" name="10 Imagen" descr="solarnet_color_1000x250_trans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294"/>
            <a:ext cx="2016224" cy="4762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5776"/>
            <a:ext cx="871537" cy="49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731837" cy="49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295232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Madrid, April 28-30, 2014</a:t>
            </a:r>
          </a:p>
          <a:p>
            <a:r>
              <a:rPr lang="en-US" dirty="0" smtClean="0"/>
              <a:t>FAS, Executive and Board Meetings, Madrid</a:t>
            </a:r>
            <a:endParaRPr lang="es-ES" dirty="0"/>
          </a:p>
        </p:txBody>
      </p:sp>
      <p:pic>
        <p:nvPicPr>
          <p:cNvPr id="17" name="Picture 28" descr="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2362" y="14335"/>
            <a:ext cx="772046" cy="66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050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0114-3B74-4916-BAD8-FEA8B4BE0F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21201" t="32182" r="24800" b="34727"/>
          <a:stretch>
            <a:fillRect/>
          </a:stretch>
        </p:blipFill>
        <p:spPr bwMode="auto">
          <a:xfrm>
            <a:off x="7847856" y="6296585"/>
            <a:ext cx="1296144" cy="5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F02E3-E6EB-4A51-8E9C-DC34EF45A7BE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5A57-131E-4FF6-BC7A-6AD263065DD1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44450"/>
            <a:ext cx="720097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Folientitel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 userDrawn="1"/>
        </p:nvSpPr>
        <p:spPr bwMode="auto">
          <a:xfrm>
            <a:off x="8388424" y="44450"/>
            <a:ext cx="755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000000"/>
                </a:solidFill>
                <a:cs typeface="Arial" charset="0"/>
              </a:rPr>
              <a:t>SPRING</a:t>
            </a: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 userDrawn="1"/>
        </p:nvSpPr>
        <p:spPr bwMode="auto">
          <a:xfrm>
            <a:off x="395288" y="981075"/>
            <a:ext cx="842486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B23E59-BBB7-4BEB-A7A1-536FE23BC0FF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0" name="Picture 28" descr="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563" y="23813"/>
            <a:ext cx="11001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7" cstate="print"/>
          <a:srcRect l="21201" t="32182" r="24800" b="34727"/>
          <a:stretch>
            <a:fillRect/>
          </a:stretch>
        </p:blipFill>
        <p:spPr bwMode="auto">
          <a:xfrm>
            <a:off x="7847856" y="6296585"/>
            <a:ext cx="1296144" cy="5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-media.org/paperPage.php?v=25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-media.org/cid/spring201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/>
          <a:lstStyle/>
          <a:p>
            <a:r>
              <a:rPr lang="en-US" sz="3200" dirty="0"/>
              <a:t>The Solar Physics Research Integrated Network Group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– </a:t>
            </a:r>
            <a:br>
              <a:rPr lang="en-US" sz="3200" dirty="0" smtClean="0"/>
            </a:br>
            <a:r>
              <a:rPr lang="en-US" sz="3200" dirty="0" smtClean="0"/>
              <a:t>SPRING</a:t>
            </a:r>
            <a:br>
              <a:rPr lang="en-US" sz="32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Markus Roth, </a:t>
            </a:r>
            <a:br>
              <a:rPr lang="en-US" sz="2400" dirty="0" smtClean="0"/>
            </a:br>
            <a:r>
              <a:rPr lang="en-US" sz="2400" dirty="0" smtClean="0"/>
              <a:t>Sanjay </a:t>
            </a:r>
            <a:r>
              <a:rPr lang="en-US" sz="2400" dirty="0" err="1" smtClean="0"/>
              <a:t>Gosain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Frank Hill, Michael Thompson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1347936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Synoptic Ground-based Solar Observations for Space Weather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Nice, October 18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2016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 descr="European Comissio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1032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FP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243" y="2564904"/>
            <a:ext cx="81823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Vector Magnetograph</a:t>
            </a:r>
          </a:p>
          <a:p>
            <a:r>
              <a:rPr lang="de-DE" smtClean="0"/>
              <a:t>Broad band imager</a:t>
            </a:r>
          </a:p>
          <a:p>
            <a:r>
              <a:rPr lang="de-DE" smtClean="0"/>
              <a:t>Disk-integrated spectrograph (high spectral resolution)</a:t>
            </a:r>
          </a:p>
          <a:p>
            <a:r>
              <a:rPr lang="de-DE" smtClean="0"/>
              <a:t>Multi-lambda-helioseismic-Doppler-imager-and-magnetic-field</a:t>
            </a:r>
          </a:p>
          <a:p>
            <a:r>
              <a:rPr lang="de-DE" smtClean="0"/>
              <a:t>Multi-lambda-vector-magnetometer</a:t>
            </a:r>
          </a:p>
          <a:p>
            <a:r>
              <a:rPr lang="de-DE" smtClean="0"/>
              <a:t>Irradiance device (resolved)</a:t>
            </a:r>
          </a:p>
          <a:p>
            <a:pPr>
              <a:buNone/>
            </a:pPr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260648"/>
            <a:ext cx="8229600" cy="3460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Instruments</a:t>
            </a:r>
            <a:r>
              <a:rPr kumimoji="0" lang="de-DE" sz="32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2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Wishlist</a:t>
            </a:r>
            <a:endParaRPr kumimoji="0" lang="de-DE" sz="32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31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Expected Improvements: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err="1" smtClean="0">
                <a:solidFill>
                  <a:schemeClr val="tx1"/>
                </a:solidFill>
              </a:rPr>
              <a:t>Magnetometry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371600"/>
            <a:ext cx="86868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Multi-line </a:t>
            </a:r>
            <a:r>
              <a:rPr lang="en-US" sz="2000" dirty="0" smtClean="0"/>
              <a:t>high-resolution </a:t>
            </a:r>
            <a:r>
              <a:rPr lang="en-US" sz="2000" dirty="0"/>
              <a:t>m</a:t>
            </a:r>
            <a:r>
              <a:rPr lang="en-US" sz="2000" dirty="0" smtClean="0"/>
              <a:t>agnetic </a:t>
            </a:r>
            <a:r>
              <a:rPr lang="en-US" sz="2000" dirty="0"/>
              <a:t>observations of the Sun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</a:rPr>
              <a:t>Several Advantages:</a:t>
            </a:r>
          </a:p>
          <a:p>
            <a:pPr>
              <a:defRPr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3-D magnetic topology of active region magnetic fields</a:t>
            </a: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Improved coronal field extrapolations due to force-free behavior in upper layers of solar atmosphere. </a:t>
            </a:r>
            <a:endParaRPr lang="en-US" sz="1600" dirty="0"/>
          </a:p>
          <a:p>
            <a:pPr>
              <a:defRPr/>
            </a:pP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First ground based continuous vector </a:t>
            </a:r>
            <a:r>
              <a:rPr lang="en-US" dirty="0" err="1"/>
              <a:t>magnetometry</a:t>
            </a:r>
            <a:r>
              <a:rPr lang="en-US" dirty="0"/>
              <a:t> for near real time space weather predictions.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Flare related changes in magnetic fields and electric currents in the chromosphere.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Long-term </a:t>
            </a:r>
            <a:r>
              <a:rPr lang="en-US" dirty="0"/>
              <a:t>magnetic field records with improved </a:t>
            </a:r>
            <a:r>
              <a:rPr lang="en-US" dirty="0" err="1"/>
              <a:t>spatio</a:t>
            </a:r>
            <a:r>
              <a:rPr lang="en-US" dirty="0"/>
              <a:t>-temporal resolution.   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Expected Improvements: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Helioseismology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371600"/>
            <a:ext cx="8686800" cy="5108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Multi-line </a:t>
            </a:r>
            <a:r>
              <a:rPr lang="en-US" sz="2000" dirty="0" smtClean="0"/>
              <a:t>high-resolution </a:t>
            </a:r>
            <a:r>
              <a:rPr lang="en-US" sz="2000" dirty="0"/>
              <a:t>Doppler observations of the Sun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</a:rPr>
              <a:t>Several Advantages:</a:t>
            </a:r>
          </a:p>
          <a:p>
            <a:pPr>
              <a:defRPr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Improved </a:t>
            </a:r>
            <a:r>
              <a:rPr lang="en-US" dirty="0"/>
              <a:t>accuracy and precision of helioseismic mapping, in vicinity of active regions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B050"/>
                </a:solidFill>
              </a:rPr>
              <a:t>(Hill 2009).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Reduction in systematic errors (i.e., improved accuracy)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(</a:t>
            </a:r>
            <a:r>
              <a:rPr lang="en-US" sz="1600" dirty="0" err="1">
                <a:solidFill>
                  <a:srgbClr val="00B050"/>
                </a:solidFill>
              </a:rPr>
              <a:t>Baldner</a:t>
            </a:r>
            <a:r>
              <a:rPr lang="en-US" sz="1600" dirty="0">
                <a:solidFill>
                  <a:srgbClr val="00B050"/>
                </a:solidFill>
              </a:rPr>
              <a:t> &amp; </a:t>
            </a:r>
            <a:r>
              <a:rPr lang="en-US" sz="1600" dirty="0" err="1">
                <a:solidFill>
                  <a:srgbClr val="00B050"/>
                </a:solidFill>
              </a:rPr>
              <a:t>Schou</a:t>
            </a:r>
            <a:r>
              <a:rPr lang="en-US" sz="1600" dirty="0">
                <a:solidFill>
                  <a:srgbClr val="00B050"/>
                </a:solidFill>
              </a:rPr>
              <a:t> 2012) </a:t>
            </a:r>
            <a:r>
              <a:rPr lang="en-US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Also, multi-height observations are useful for seismic mapping of solar atmosphere </a:t>
            </a:r>
            <a:r>
              <a:rPr lang="en-US" sz="1600" dirty="0" smtClean="0">
                <a:solidFill>
                  <a:srgbClr val="00B050"/>
                </a:solidFill>
              </a:rPr>
              <a:t>(</a:t>
            </a:r>
            <a:r>
              <a:rPr lang="en-US" sz="1600" dirty="0" err="1" smtClean="0">
                <a:solidFill>
                  <a:srgbClr val="00B050"/>
                </a:solidFill>
              </a:rPr>
              <a:t>Wisniewska</a:t>
            </a:r>
            <a:r>
              <a:rPr lang="en-US" sz="1600" dirty="0" smtClean="0">
                <a:solidFill>
                  <a:srgbClr val="00B050"/>
                </a:solidFill>
              </a:rPr>
              <a:t> et al. 2016, </a:t>
            </a:r>
            <a:r>
              <a:rPr lang="en-US" sz="1600" dirty="0" err="1" smtClean="0">
                <a:solidFill>
                  <a:srgbClr val="00B050"/>
                </a:solidFill>
              </a:rPr>
              <a:t>Finsterle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et </a:t>
            </a:r>
            <a:r>
              <a:rPr lang="en-US" sz="1600" dirty="0" smtClean="0">
                <a:solidFill>
                  <a:srgbClr val="00B050"/>
                </a:solidFill>
              </a:rPr>
              <a:t>al. </a:t>
            </a:r>
            <a:r>
              <a:rPr lang="en-US" sz="1600" dirty="0">
                <a:solidFill>
                  <a:srgbClr val="00B050"/>
                </a:solidFill>
              </a:rPr>
              <a:t>2014, </a:t>
            </a:r>
            <a:r>
              <a:rPr lang="en-US" sz="1600" dirty="0" err="1">
                <a:solidFill>
                  <a:srgbClr val="00B050"/>
                </a:solidFill>
              </a:rPr>
              <a:t>Nagashima</a:t>
            </a:r>
            <a:r>
              <a:rPr lang="en-US" sz="1600" dirty="0">
                <a:solidFill>
                  <a:srgbClr val="00B050"/>
                </a:solidFill>
              </a:rPr>
              <a:t> et al. </a:t>
            </a:r>
            <a:r>
              <a:rPr lang="en-US" sz="1600" dirty="0" smtClean="0">
                <a:solidFill>
                  <a:srgbClr val="00B050"/>
                </a:solidFill>
              </a:rPr>
              <a:t>2009).  </a:t>
            </a: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Transportation of convective energy through solar atmosphere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>
                <a:solidFill>
                  <a:srgbClr val="00B050"/>
                </a:solidFill>
              </a:rPr>
              <a:t>(</a:t>
            </a:r>
            <a:r>
              <a:rPr lang="en-US" sz="1600" dirty="0">
                <a:solidFill>
                  <a:srgbClr val="00B050"/>
                </a:solidFill>
              </a:rPr>
              <a:t>Jefferies et al 2006).</a:t>
            </a:r>
            <a:endParaRPr lang="en-US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dirty="0"/>
              <a:t>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600" dirty="0"/>
              <a:t>….. more details in </a:t>
            </a:r>
            <a:r>
              <a:rPr lang="en-US" sz="1600" dirty="0" smtClean="0"/>
              <a:t>the </a:t>
            </a:r>
            <a:r>
              <a:rPr lang="en-US" sz="1600" dirty="0"/>
              <a:t>review by </a:t>
            </a:r>
            <a:r>
              <a:rPr lang="en-US" sz="1600" dirty="0" err="1">
                <a:solidFill>
                  <a:srgbClr val="00B050"/>
                </a:solidFill>
              </a:rPr>
              <a:t>Elsworth</a:t>
            </a:r>
            <a:r>
              <a:rPr lang="en-US" sz="1600" dirty="0">
                <a:solidFill>
                  <a:srgbClr val="00B050"/>
                </a:solidFill>
              </a:rPr>
              <a:t> et al</a:t>
            </a:r>
            <a:r>
              <a:rPr lang="en-US" sz="1600" dirty="0" smtClean="0">
                <a:solidFill>
                  <a:srgbClr val="00B050"/>
                </a:solidFill>
              </a:rPr>
              <a:t>., </a:t>
            </a:r>
            <a:r>
              <a:rPr lang="en-US" sz="1600" dirty="0">
                <a:solidFill>
                  <a:srgbClr val="00B050"/>
                </a:solidFill>
              </a:rPr>
              <a:t>2015, </a:t>
            </a:r>
            <a:r>
              <a:rPr lang="en-US" sz="1600" dirty="0">
                <a:solidFill>
                  <a:srgbClr val="00B050"/>
                </a:solidFill>
              </a:rPr>
              <a:t>Space Sci. Review, </a:t>
            </a:r>
            <a:r>
              <a:rPr lang="en-US" sz="1600" dirty="0" smtClean="0">
                <a:solidFill>
                  <a:srgbClr val="00B050"/>
                </a:solidFill>
              </a:rPr>
              <a:t>193, 137</a:t>
            </a: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5184576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2. Feasibility study</a:t>
            </a:r>
            <a:endParaRPr lang="en-US" sz="2000" b="1" dirty="0" smtClean="0"/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1800" b="1" dirty="0" smtClean="0">
                <a:solidFill>
                  <a:schemeClr val="tx1"/>
                </a:solidFill>
                <a:ea typeface="+mn-ea"/>
                <a:cs typeface="+mn-cs"/>
              </a:rPr>
              <a:t>2.1 Instrument design concepts</a:t>
            </a:r>
            <a:endParaRPr lang="en-US" sz="1800" b="1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1600" dirty="0" smtClean="0">
                <a:solidFill>
                  <a:schemeClr val="tx1"/>
                </a:solidFill>
                <a:ea typeface="+mn-ea"/>
                <a:cs typeface="+mn-cs"/>
              </a:rPr>
              <a:t>Definition </a:t>
            </a:r>
            <a:r>
              <a:rPr lang="en-US" sz="1600" dirty="0" smtClean="0">
                <a:solidFill>
                  <a:schemeClr val="tx1"/>
                </a:solidFill>
                <a:ea typeface="+mn-ea"/>
                <a:cs typeface="+mn-cs"/>
              </a:rPr>
              <a:t>of technical requirements for the instrument, based on scientific goals </a:t>
            </a:r>
          </a:p>
          <a:p>
            <a:pPr lvl="1">
              <a:buNone/>
            </a:pPr>
            <a:r>
              <a:rPr lang="en-US" sz="1600" dirty="0" smtClean="0">
                <a:solidFill>
                  <a:schemeClr val="tx1"/>
                </a:solidFill>
                <a:ea typeface="+mn-ea"/>
                <a:cs typeface="+mn-cs"/>
              </a:rPr>
              <a:t>Definition of alternatives of instruments concepts</a:t>
            </a:r>
          </a:p>
          <a:p>
            <a:pPr lvl="1">
              <a:buNone/>
            </a:pPr>
            <a:endParaRPr lang="en-US" sz="16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i="1" dirty="0" smtClean="0">
                <a:solidFill>
                  <a:schemeClr val="tx1"/>
                </a:solidFill>
              </a:rPr>
              <a:t>To be studied: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Adaptive optics or other image stabilizing/enhancement technology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Observations in at least the following spectral lines: Ni I 6768, Fe I 6301/2, Na D, H-α, Ca K, Ca H, He10830,Fe I 6173 and Fe I 1.5 micron.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High-speed image post-processing / High-speed real-time data access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b="1" dirty="0" smtClean="0"/>
              <a:t>→ first </a:t>
            </a:r>
            <a:r>
              <a:rPr lang="en-US" sz="1600" b="1" dirty="0" smtClean="0"/>
              <a:t>concepts to provide line-of-sight magnetic field and velocity maps</a:t>
            </a:r>
            <a:endParaRPr lang="en-US" sz="1600" b="1" dirty="0" smtClean="0"/>
          </a:p>
          <a:p>
            <a:r>
              <a:rPr lang="en-US" sz="1600" dirty="0" smtClean="0">
                <a:solidFill>
                  <a:schemeClr val="tx1"/>
                </a:solidFill>
              </a:rPr>
              <a:t>Location of telescopes for setting up a network mode </a:t>
            </a:r>
            <a:r>
              <a:rPr lang="en-US" sz="1600" b="1" dirty="0"/>
              <a:t>→ </a:t>
            </a:r>
            <a:r>
              <a:rPr lang="en-US" sz="1600" b="1" dirty="0" err="1" smtClean="0"/>
              <a:t>BiSON</a:t>
            </a:r>
            <a:r>
              <a:rPr lang="en-US" sz="1600" b="1" dirty="0" smtClean="0"/>
              <a:t>/GONG experience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Possible instruments concepts: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</a:rPr>
              <a:t>Filtergraph</a:t>
            </a:r>
            <a:r>
              <a:rPr lang="en-US" sz="1600" dirty="0" smtClean="0">
                <a:solidFill>
                  <a:schemeClr val="tx1"/>
                </a:solidFill>
              </a:rPr>
              <a:t>, Spectrograph and Interferometer, each one with different options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→ under study</a:t>
            </a:r>
            <a:endParaRPr lang="en-US" sz="1050" b="1" dirty="0" smtClean="0"/>
          </a:p>
          <a:p>
            <a:pPr>
              <a:buNone/>
            </a:pPr>
            <a:endParaRPr lang="en-US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1800" b="1" dirty="0" smtClean="0">
                <a:solidFill>
                  <a:schemeClr val="tx1"/>
                </a:solidFill>
                <a:ea typeface="+mn-ea"/>
                <a:cs typeface="+mn-cs"/>
              </a:rPr>
              <a:t>       2.2 Operational concepts</a:t>
            </a:r>
            <a:endParaRPr lang="en-US" sz="1800" b="1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1600" dirty="0" smtClean="0">
                <a:solidFill>
                  <a:schemeClr val="tx1"/>
                </a:solidFill>
                <a:ea typeface="+mn-ea"/>
                <a:cs typeface="+mn-cs"/>
              </a:rPr>
              <a:t>Develop operational ideas (remote operations, data pipelining, delivery of real-time data to operating telescopes)</a:t>
            </a:r>
            <a:endParaRPr lang="en-US" sz="1600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1600" dirty="0" smtClean="0">
                <a:solidFill>
                  <a:schemeClr val="tx1"/>
                </a:solidFill>
                <a:ea typeface="+mn-ea"/>
                <a:cs typeface="+mn-cs"/>
              </a:rPr>
              <a:t>Develop high-speed image post-processing routines</a:t>
            </a:r>
            <a:endParaRPr lang="en-US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475581" y="44450"/>
            <a:ext cx="61928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SPRING Activity – Three Working Phases</a:t>
            </a:r>
            <a:b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US" altLang="en-US" sz="2400" dirty="0" smtClean="0"/>
              <a:t>Narrow-band &amp; Broad-band </a:t>
            </a:r>
            <a:r>
              <a:rPr lang="en-US" altLang="en-US" sz="2400" dirty="0" err="1" smtClean="0"/>
              <a:t>Filtergrams</a:t>
            </a:r>
            <a:endParaRPr lang="en-US" altLang="en-US" sz="2400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516856"/>
            <a:ext cx="84582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de-DE" sz="1800" b="1" dirty="0" smtClean="0">
                <a:solidFill>
                  <a:srgbClr val="0070C0"/>
                </a:solidFill>
              </a:rPr>
              <a:t>Existing instruments:</a:t>
            </a:r>
          </a:p>
          <a:p>
            <a:pPr marL="0" indent="0">
              <a:buFontTx/>
              <a:buNone/>
            </a:pPr>
            <a:r>
              <a:rPr lang="en-US" altLang="de-DE" sz="1800" dirty="0" smtClean="0"/>
              <a:t>SOLIS FDP, CHROTEL, </a:t>
            </a:r>
            <a:r>
              <a:rPr lang="en-US" altLang="de-DE" sz="1800" dirty="0" err="1" smtClean="0"/>
              <a:t>Kanzelhöhe</a:t>
            </a:r>
            <a:r>
              <a:rPr lang="en-US" altLang="de-DE" sz="1800" dirty="0" smtClean="0"/>
              <a:t>, NAOJ, </a:t>
            </a:r>
            <a:r>
              <a:rPr lang="en-US" altLang="de-DE" sz="1800" dirty="0" err="1" smtClean="0"/>
              <a:t>Kodaikanal</a:t>
            </a:r>
            <a:r>
              <a:rPr lang="en-US" altLang="de-DE" sz="1800" dirty="0" smtClean="0"/>
              <a:t>, HAO, GONG</a:t>
            </a:r>
          </a:p>
          <a:p>
            <a:pPr marL="0" indent="0">
              <a:buFontTx/>
              <a:buNone/>
            </a:pPr>
            <a:endParaRPr lang="en-US" altLang="de-DE" sz="1800" dirty="0" smtClean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US" altLang="de-DE" sz="1800" b="1" dirty="0" smtClean="0">
                <a:solidFill>
                  <a:srgbClr val="0070C0"/>
                </a:solidFill>
              </a:rPr>
              <a:t>Goal:</a:t>
            </a:r>
            <a:r>
              <a:rPr lang="en-US" altLang="de-DE" sz="1800" dirty="0" smtClean="0">
                <a:solidFill>
                  <a:srgbClr val="0070C0"/>
                </a:solidFill>
              </a:rPr>
              <a:t>  </a:t>
            </a:r>
            <a:r>
              <a:rPr lang="en-US" altLang="de-DE" sz="1800" dirty="0" smtClean="0"/>
              <a:t>Improve spatial resolution for these images</a:t>
            </a:r>
          </a:p>
          <a:p>
            <a:pPr marL="0" indent="0">
              <a:buFontTx/>
              <a:buNone/>
            </a:pPr>
            <a:endParaRPr lang="en-US" altLang="de-DE" sz="1800" dirty="0" smtClean="0">
              <a:solidFill>
                <a:srgbClr val="0070C0"/>
              </a:solidFill>
            </a:endParaRPr>
          </a:p>
          <a:p>
            <a:pPr marL="0" indent="0">
              <a:buFontTx/>
              <a:buNone/>
            </a:pPr>
            <a:r>
              <a:rPr lang="en-US" altLang="de-DE" sz="1800" b="1" dirty="0" smtClean="0">
                <a:solidFill>
                  <a:srgbClr val="0070C0"/>
                </a:solidFill>
              </a:rPr>
              <a:t>Options: </a:t>
            </a:r>
          </a:p>
          <a:p>
            <a:pPr marL="0" indent="0">
              <a:buFontTx/>
              <a:buNone/>
            </a:pPr>
            <a:r>
              <a:rPr lang="en-US" altLang="de-DE" sz="1800" dirty="0" smtClean="0"/>
              <a:t>1. Implement Fast Image stabilization (with SOLIS FDP) </a:t>
            </a:r>
          </a:p>
          <a:p>
            <a:pPr marL="0" indent="0">
              <a:buFontTx/>
              <a:buNone/>
            </a:pPr>
            <a:r>
              <a:rPr lang="en-US" altLang="de-DE" sz="1800" dirty="0" smtClean="0"/>
              <a:t>2. Explore fast camera (4kx4k at 200 fps) </a:t>
            </a:r>
          </a:p>
          <a:p>
            <a:pPr marL="0" indent="0">
              <a:buFontTx/>
              <a:buNone/>
            </a:pPr>
            <a:r>
              <a:rPr lang="en-US" altLang="de-DE" sz="1800" dirty="0" smtClean="0"/>
              <a:t>3. Use existing 2kx2k @ 200 fps, fast cameras for acquiring broadband </a:t>
            </a:r>
            <a:r>
              <a:rPr lang="en-US" altLang="de-DE" sz="1800" dirty="0" err="1" smtClean="0"/>
              <a:t>filtergrams</a:t>
            </a:r>
            <a:r>
              <a:rPr lang="en-US" altLang="de-DE" sz="1800" dirty="0" smtClean="0"/>
              <a:t> and apply reconstruction methods such as speckle imaging, MOMFBD and Phase-diversity.</a:t>
            </a:r>
          </a:p>
          <a:p>
            <a:pPr marL="0" indent="0">
              <a:buFontTx/>
              <a:buNone/>
            </a:pPr>
            <a:r>
              <a:rPr lang="en-US" altLang="de-DE" sz="1800" dirty="0" smtClean="0"/>
              <a:t>- Post processing methods need to be developed for highly parallelized (for near real-time) processing of </a:t>
            </a:r>
            <a:r>
              <a:rPr lang="en-US" altLang="de-DE" sz="1800" dirty="0" err="1" smtClean="0"/>
              <a:t>iso-planatic</a:t>
            </a:r>
            <a:r>
              <a:rPr lang="en-US" altLang="de-DE" sz="1800" dirty="0" smtClean="0"/>
              <a:t> patches over the </a:t>
            </a:r>
            <a:r>
              <a:rPr lang="en-US" altLang="de-DE" sz="1800" dirty="0" err="1" smtClean="0"/>
              <a:t>fulldisk</a:t>
            </a:r>
            <a:r>
              <a:rPr lang="en-US" altLang="de-DE" sz="1800" dirty="0" smtClean="0"/>
              <a:t>.</a:t>
            </a:r>
          </a:p>
          <a:p>
            <a:pPr marL="0" indent="0">
              <a:buFontTx/>
              <a:buNone/>
            </a:pPr>
            <a:endParaRPr lang="en-US" altLang="de-DE" sz="1800" dirty="0" smtClean="0"/>
          </a:p>
          <a:p>
            <a:pPr marL="0" indent="0">
              <a:buFontTx/>
              <a:buNone/>
            </a:pPr>
            <a:r>
              <a:rPr lang="en-US" altLang="de-DE" sz="1800" dirty="0" smtClean="0">
                <a:sym typeface="Wingdings" panose="05000000000000000000" pitchFamily="2" charset="2"/>
              </a:rPr>
              <a:t> Feasibility is currently being explored at NSO and KIS.</a:t>
            </a:r>
            <a:endParaRPr lang="en-US" alt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2261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err="1" smtClean="0"/>
              <a:t>Filtergraph</a:t>
            </a:r>
            <a:r>
              <a:rPr lang="en-US" altLang="en-US" sz="2800" dirty="0" smtClean="0"/>
              <a:t> v/s Spectrograph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052736"/>
            <a:ext cx="84582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dirty="0"/>
              <a:t>Cadence and spatial resolution requirements make it clear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filtergraph</a:t>
            </a:r>
            <a:r>
              <a:rPr lang="en-US" b="1" dirty="0" smtClean="0"/>
              <a:t> </a:t>
            </a:r>
            <a:r>
              <a:rPr lang="en-US" b="1" dirty="0"/>
              <a:t>is a suitable </a:t>
            </a:r>
            <a:r>
              <a:rPr lang="en-US" b="1" dirty="0" smtClean="0"/>
              <a:t>choice</a:t>
            </a:r>
            <a:endParaRPr lang="en-US" b="1" dirty="0"/>
          </a:p>
          <a:p>
            <a:pPr>
              <a:defRPr/>
            </a:pP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B050"/>
                </a:solidFill>
              </a:rPr>
              <a:t>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Cadence </a:t>
            </a:r>
            <a:r>
              <a:rPr lang="en-US" dirty="0"/>
              <a:t>of data can be higher for </a:t>
            </a:r>
            <a:r>
              <a:rPr lang="en-US" dirty="0" err="1"/>
              <a:t>filtergraph</a:t>
            </a:r>
            <a:r>
              <a:rPr lang="en-US" dirty="0"/>
              <a:t> at the cost of spectral </a:t>
            </a:r>
            <a:r>
              <a:rPr lang="en-US" dirty="0" smtClean="0"/>
              <a:t>resolution.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Spatial </a:t>
            </a:r>
            <a:r>
              <a:rPr lang="en-US" dirty="0"/>
              <a:t>resolution can be better due to use of post processing techniques. </a:t>
            </a:r>
          </a:p>
          <a:p>
            <a:pPr>
              <a:defRPr/>
            </a:pP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Disadvantages: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Spectral </a:t>
            </a:r>
            <a:r>
              <a:rPr lang="en-US" dirty="0"/>
              <a:t>degradation due to seeing variations during </a:t>
            </a:r>
            <a:r>
              <a:rPr lang="en-US" dirty="0" smtClean="0"/>
              <a:t>scans.</a:t>
            </a:r>
          </a:p>
          <a:p>
            <a:pPr lvl="1">
              <a:defRPr/>
            </a:pPr>
            <a:r>
              <a:rPr lang="en-US" dirty="0" smtClean="0"/>
              <a:t>Solution: Simultaneous </a:t>
            </a:r>
            <a:r>
              <a:rPr lang="en-US" dirty="0"/>
              <a:t>broadband imaging can be used to reconstruct the spatial variations in the scans via reconstruction methods such as </a:t>
            </a:r>
            <a:r>
              <a:rPr lang="en-US" dirty="0" err="1"/>
              <a:t>destretching</a:t>
            </a:r>
            <a:r>
              <a:rPr lang="en-US" dirty="0"/>
              <a:t>.  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Tx/>
              <a:buAutoNum type="arabicPeriod" startAt="2"/>
              <a:defRPr/>
            </a:pPr>
            <a:r>
              <a:rPr lang="en-US" dirty="0"/>
              <a:t>Spectrograph systems give instantaneous </a:t>
            </a:r>
            <a:r>
              <a:rPr lang="en-US" dirty="0" smtClean="0"/>
              <a:t>spectra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However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Time-varying seeing → Spatial </a:t>
            </a:r>
            <a:r>
              <a:rPr lang="en-US" dirty="0"/>
              <a:t>degradation </a:t>
            </a:r>
            <a:r>
              <a:rPr lang="en-US" dirty="0" smtClean="0"/>
              <a:t>during </a:t>
            </a:r>
            <a:r>
              <a:rPr lang="en-US" dirty="0"/>
              <a:t>long scan times,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 </a:t>
            </a:r>
            <a:r>
              <a:rPr lang="en-US" dirty="0"/>
              <a:t>facto </a:t>
            </a:r>
            <a:r>
              <a:rPr lang="en-US" dirty="0" smtClean="0"/>
              <a:t>techniques </a:t>
            </a:r>
            <a:r>
              <a:rPr lang="en-US" dirty="0"/>
              <a:t>cannot be </a:t>
            </a:r>
            <a:r>
              <a:rPr lang="en-US" dirty="0" smtClean="0"/>
              <a:t>applied</a:t>
            </a:r>
            <a:br>
              <a:rPr lang="en-US" dirty="0" smtClean="0"/>
            </a:br>
            <a:r>
              <a:rPr lang="en-US" dirty="0" smtClean="0"/>
              <a:t>Non </a:t>
            </a:r>
            <a:r>
              <a:rPr lang="en-US" dirty="0"/>
              <a:t>simultaneity of </a:t>
            </a:r>
            <a:r>
              <a:rPr lang="en-US" dirty="0" err="1"/>
              <a:t>fulldisk</a:t>
            </a:r>
            <a:r>
              <a:rPr lang="en-US" dirty="0"/>
              <a:t> </a:t>
            </a:r>
            <a:r>
              <a:rPr lang="en-US" dirty="0" smtClean="0"/>
              <a:t>rules </a:t>
            </a:r>
            <a:r>
              <a:rPr lang="en-US" dirty="0"/>
              <a:t>out usage </a:t>
            </a:r>
            <a:r>
              <a:rPr lang="en-US" dirty="0" smtClean="0"/>
              <a:t>for helioseismology</a:t>
            </a:r>
            <a:endParaRPr lang="en-US" dirty="0"/>
          </a:p>
          <a:p>
            <a:pPr marL="342900" indent="-342900">
              <a:buFontTx/>
              <a:buAutoNum type="arabicPeriod" startAt="2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7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Filtergraph</a:t>
            </a:r>
            <a:r>
              <a:rPr lang="en-US" dirty="0" smtClean="0">
                <a:solidFill>
                  <a:schemeClr val="tx1"/>
                </a:solidFill>
              </a:rPr>
              <a:t> Approach to SPRING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23528" y="1340768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Michelson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Interferometer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Examples: GONG, MDI, HMI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large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stable, compact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Disadvantage: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Not suitable for multi-wavelength work as proposed in SPRING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Lyot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type filters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Examples: UBF,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Chromag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Advantage: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large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high contrast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Disadvantage: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Requires lot of Calcite, Dual beam polarimetry not possible, slow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tunability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low transmission for narrow passbands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Magneto-optical-filter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Examples : MOTH, GOLF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stability, large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Disadvantage: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suitable for multi-wavelength work as required in SPRING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4.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Fabry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-Perot Interferometer: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Examples: IBIS, CRISP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Large wavelength range, rapid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tunability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high transmission	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Disadvantage: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Field dependent passband shift, ghost reflections, long term drifts. </a:t>
            </a:r>
          </a:p>
        </p:txBody>
      </p:sp>
    </p:spTree>
    <p:extLst>
      <p:ext uri="{BB962C8B-B14F-4D97-AF65-F5344CB8AC3E}">
        <p14:creationId xmlns:p14="http://schemas.microsoft.com/office/powerpoint/2010/main" val="25417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1050"/>
          </a:xfrm>
        </p:spPr>
        <p:txBody>
          <a:bodyPr/>
          <a:lstStyle/>
          <a:p>
            <a:r>
              <a:rPr lang="en-US" altLang="en-US" sz="2800" dirty="0" err="1" smtClean="0"/>
              <a:t>Filtergraph</a:t>
            </a:r>
            <a:r>
              <a:rPr lang="en-US" altLang="en-US" sz="2800" dirty="0" smtClean="0"/>
              <a:t> Concept (Feasibility)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5496" y="1052736"/>
            <a:ext cx="669113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Demonstration Instrument at Vacuum Tower Telescope</a:t>
            </a:r>
            <a:br>
              <a:rPr lang="en-US" altLang="en-US" sz="1800" dirty="0" smtClean="0"/>
            </a:br>
            <a:endParaRPr lang="en-U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 smtClean="0"/>
              <a:t>HELioseismic</a:t>
            </a:r>
            <a:r>
              <a:rPr lang="en-US" altLang="en-US" sz="1800" b="1" dirty="0" smtClean="0"/>
              <a:t> </a:t>
            </a:r>
            <a:r>
              <a:rPr lang="en-US" altLang="en-US" sz="1800" b="1" dirty="0"/>
              <a:t>Large Region Interferometric </a:t>
            </a:r>
            <a:r>
              <a:rPr lang="en-US" altLang="en-US" sz="1800" b="1" dirty="0" err="1"/>
              <a:t>DEvice</a:t>
            </a:r>
            <a:r>
              <a:rPr lang="en-US" altLang="en-US" sz="1800" b="1" dirty="0"/>
              <a:t> (</a:t>
            </a:r>
            <a:r>
              <a:rPr lang="en-US" altLang="en-US" sz="1800" b="1" dirty="0" smtClean="0"/>
              <a:t>HELLRIDE,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Staiger</a:t>
            </a:r>
            <a:r>
              <a:rPr lang="en-US" altLang="en-US" sz="1800" dirty="0" smtClean="0"/>
              <a:t> 2011)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</a:t>
            </a:r>
            <a:r>
              <a:rPr lang="en-US" altLang="en-US" sz="1800" dirty="0" smtClean="0"/>
              <a:t>ual </a:t>
            </a:r>
            <a:r>
              <a:rPr lang="en-US" altLang="en-US" sz="1800" dirty="0"/>
              <a:t>Etalon system designed for multi-line </a:t>
            </a:r>
            <a:r>
              <a:rPr lang="en-US" altLang="en-US" sz="1800" dirty="0" smtClean="0"/>
              <a:t>observations </a:t>
            </a:r>
            <a:r>
              <a:rPr lang="en-US" altLang="en-US" sz="1800" dirty="0"/>
              <a:t>over 100 arcsec </a:t>
            </a:r>
            <a:r>
              <a:rPr lang="en-US" altLang="en-US" sz="1800" dirty="0" err="1"/>
              <a:t>FoV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The </a:t>
            </a:r>
            <a:r>
              <a:rPr lang="en-US" altLang="en-US" sz="1800" dirty="0"/>
              <a:t>fast </a:t>
            </a:r>
            <a:r>
              <a:rPr lang="en-US" altLang="en-US" sz="1800" dirty="0" err="1"/>
              <a:t>prefilter</a:t>
            </a:r>
            <a:r>
              <a:rPr lang="en-US" altLang="en-US" sz="1800" dirty="0"/>
              <a:t> positioning system is used for minimizing the dead-time between subsequent spectral scans.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HELLRIDE was tested </a:t>
            </a:r>
            <a:r>
              <a:rPr lang="en-US" altLang="en-US" sz="1800" dirty="0" smtClean="0"/>
              <a:t>for feasibility of </a:t>
            </a:r>
            <a:r>
              <a:rPr lang="en-US" altLang="en-US" sz="1800" dirty="0" err="1"/>
              <a:t>fulldisk</a:t>
            </a:r>
            <a:r>
              <a:rPr lang="en-US" altLang="en-US" sz="1800" dirty="0"/>
              <a:t> measurements during May 2015 at VTT in collimated </a:t>
            </a:r>
            <a:r>
              <a:rPr lang="en-US" altLang="en-US" sz="1800" dirty="0" smtClean="0"/>
              <a:t>setup.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23720" y="5045249"/>
            <a:ext cx="457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3320" y="5045249"/>
            <a:ext cx="457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814120" y="4653136"/>
            <a:ext cx="2286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42720" y="5273849"/>
            <a:ext cx="1905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042720" y="5959649"/>
            <a:ext cx="1905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165920" y="5273849"/>
            <a:ext cx="46482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165920" y="5616749"/>
            <a:ext cx="46482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5983" y="5292899"/>
            <a:ext cx="922337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75520" y="5269086"/>
            <a:ext cx="76200" cy="66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251520" y="6493049"/>
            <a:ext cx="769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CCD          prefilter                                                     Lens       FP2    FP1</a:t>
            </a:r>
          </a:p>
        </p:txBody>
      </p:sp>
      <p:pic>
        <p:nvPicPr>
          <p:cNvPr id="15" name="Picture 2" descr="C:\Users\mroth\AppData\Local\Temp\filter-matrix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9033" y="1080601"/>
            <a:ext cx="1988360" cy="19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/>
          <a:stretch>
            <a:fillRect/>
          </a:stretch>
        </p:blipFill>
        <p:spPr bwMode="auto">
          <a:xfrm>
            <a:off x="6879032" y="3189961"/>
            <a:ext cx="1961383" cy="124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20750"/>
            <a:ext cx="8229600" cy="715962"/>
          </a:xfrm>
        </p:spPr>
        <p:txBody>
          <a:bodyPr/>
          <a:lstStyle/>
          <a:p>
            <a:r>
              <a:rPr lang="en-US" altLang="de-DE" sz="3200" dirty="0" err="1" smtClean="0"/>
              <a:t>Filtergraph</a:t>
            </a:r>
            <a:r>
              <a:rPr lang="en-US" altLang="de-DE" sz="3200" dirty="0" smtClean="0"/>
              <a:t> (Feasibility)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6" y="1340769"/>
            <a:ext cx="2397600" cy="236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38371" r="52481" b="11481"/>
          <a:stretch/>
        </p:blipFill>
        <p:spPr bwMode="auto">
          <a:xfrm>
            <a:off x="3131840" y="1340768"/>
            <a:ext cx="2441159" cy="2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42056" y="4653136"/>
            <a:ext cx="882243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dirty="0"/>
              <a:t>Sample preliminary HELLRIDE </a:t>
            </a:r>
            <a:r>
              <a:rPr lang="en-US" altLang="de-DE" dirty="0" smtClean="0"/>
              <a:t>observations </a:t>
            </a:r>
            <a:r>
              <a:rPr lang="en-US" altLang="de-DE" dirty="0"/>
              <a:t>of </a:t>
            </a:r>
            <a:r>
              <a:rPr lang="en-US" altLang="de-DE" dirty="0" err="1"/>
              <a:t>fulldisk</a:t>
            </a:r>
            <a:r>
              <a:rPr lang="en-US" altLang="de-DE" dirty="0"/>
              <a:t> with Fe 6302 </a:t>
            </a:r>
            <a:r>
              <a:rPr lang="en-US" altLang="de-DE" dirty="0" smtClean="0"/>
              <a:t>line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dirty="0" smtClean="0"/>
              <a:t>Long </a:t>
            </a:r>
            <a:r>
              <a:rPr lang="en-US" altLang="de-DE" dirty="0"/>
              <a:t>time series possible:  </a:t>
            </a:r>
            <a:r>
              <a:rPr lang="en-US" altLang="de-DE" dirty="0" smtClean="0"/>
              <a:t>instrument </a:t>
            </a:r>
            <a:r>
              <a:rPr lang="en-US" altLang="de-DE" dirty="0"/>
              <a:t>stable enough.</a:t>
            </a:r>
          </a:p>
          <a:p>
            <a:pPr marL="0" indent="0" eaLnBrk="1" hangingPunct="1"/>
            <a:endParaRPr lang="en-US" altLang="de-DE" dirty="0" smtClean="0"/>
          </a:p>
          <a:p>
            <a:pPr>
              <a:lnSpc>
                <a:spcPct val="100000"/>
              </a:lnSpc>
            </a:pPr>
            <a:r>
              <a:rPr lang="en-US" b="1" dirty="0"/>
              <a:t>Future tests in the next weeks:</a:t>
            </a:r>
          </a:p>
          <a:p>
            <a:pPr marL="342900" lvl="1" indent="0">
              <a:buNone/>
            </a:pPr>
            <a:r>
              <a:rPr lang="en-US" sz="1350" dirty="0" smtClean="0">
                <a:sym typeface="Wingdings" panose="05000000000000000000" pitchFamily="2" charset="2"/>
              </a:rPr>
              <a:t></a:t>
            </a:r>
            <a:r>
              <a:rPr lang="en-US" sz="1350" dirty="0" smtClean="0"/>
              <a:t>Implement </a:t>
            </a:r>
            <a:r>
              <a:rPr lang="en-US" sz="1350" dirty="0"/>
              <a:t>a diffuser + lens system to obtain flat-fields </a:t>
            </a:r>
          </a:p>
          <a:p>
            <a:pPr marL="342900" lvl="1" indent="0">
              <a:buNone/>
            </a:pPr>
            <a:r>
              <a:rPr lang="en-US" sz="1350" dirty="0">
                <a:sym typeface="Wingdings" panose="05000000000000000000" pitchFamily="2" charset="2"/>
              </a:rPr>
              <a:t></a:t>
            </a:r>
            <a:r>
              <a:rPr lang="en-US" sz="1350" dirty="0"/>
              <a:t>Online spectral drift monitoring system: using Laser</a:t>
            </a:r>
          </a:p>
          <a:p>
            <a:pPr marL="342900" lvl="1" indent="0">
              <a:buNone/>
            </a:pPr>
            <a:r>
              <a:rPr lang="en-US" sz="1350" dirty="0">
                <a:sym typeface="Wingdings" panose="05000000000000000000" pitchFamily="2" charset="2"/>
              </a:rPr>
              <a:t>Simultaneous white-light camera for image restoration.</a:t>
            </a:r>
          </a:p>
          <a:p>
            <a:pPr marL="342900" lvl="1" indent="0">
              <a:buNone/>
            </a:pPr>
            <a:r>
              <a:rPr lang="en-US" sz="1350" dirty="0" smtClean="0">
                <a:sym typeface="Wingdings" panose="05000000000000000000" pitchFamily="2" charset="2"/>
              </a:rPr>
              <a:t>Polychromatic </a:t>
            </a:r>
            <a:r>
              <a:rPr lang="en-US" sz="1350" dirty="0" err="1">
                <a:sym typeface="Wingdings" panose="05000000000000000000" pitchFamily="2" charset="2"/>
              </a:rPr>
              <a:t>Polarimeter</a:t>
            </a:r>
            <a:r>
              <a:rPr lang="en-US" sz="1350" dirty="0">
                <a:sym typeface="Wingdings" panose="05000000000000000000" pitchFamily="2" charset="2"/>
              </a:rPr>
              <a:t>: to obtain LOS/vector magnetic and velocity maps in various lines.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  <a14:imgEffect>
                      <a14:colorTemperature colorTemp="10910"/>
                    </a14:imgEffect>
                    <a14:imgEffect>
                      <a14:saturation sat="167000"/>
                    </a14:imgEffect>
                    <a14:imgEffect>
                      <a14:brightnessContrast bright="-20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66" y="1340768"/>
            <a:ext cx="2382899" cy="2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762000"/>
          </a:xfrm>
        </p:spPr>
        <p:txBody>
          <a:bodyPr/>
          <a:lstStyle/>
          <a:p>
            <a:r>
              <a:rPr lang="en-US" altLang="en-US" sz="3200" dirty="0" smtClean="0"/>
              <a:t>Spectrograph (Feasibility)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24744"/>
            <a:ext cx="8001000" cy="4315619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Slit </a:t>
            </a:r>
            <a:r>
              <a:rPr lang="en-US" sz="1800" b="1" dirty="0" err="1" smtClean="0">
                <a:solidFill>
                  <a:srgbClr val="0070C0"/>
                </a:solidFill>
              </a:rPr>
              <a:t>spectropolarimeter</a:t>
            </a:r>
            <a:r>
              <a:rPr lang="en-US" sz="1800" b="1" dirty="0" smtClean="0">
                <a:solidFill>
                  <a:srgbClr val="0070C0"/>
                </a:solidFill>
              </a:rPr>
              <a:t>: </a:t>
            </a:r>
            <a:r>
              <a:rPr lang="en-US" sz="1800" dirty="0" smtClean="0"/>
              <a:t>e.g.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smtClean="0"/>
              <a:t>SOLIS/VSM </a:t>
            </a:r>
            <a:endParaRPr lang="en-US" sz="1800" dirty="0"/>
          </a:p>
          <a:p>
            <a:pPr lvl="1">
              <a:defRPr/>
            </a:pPr>
            <a:r>
              <a:rPr lang="en-US" sz="1400" dirty="0" smtClean="0"/>
              <a:t>Cadence is ~20 minute for full disk vector </a:t>
            </a:r>
            <a:r>
              <a:rPr lang="en-US" sz="1400" dirty="0" err="1" smtClean="0"/>
              <a:t>magnetogram</a:t>
            </a:r>
            <a:r>
              <a:rPr lang="en-US" sz="1400" dirty="0"/>
              <a:t> </a:t>
            </a:r>
            <a:r>
              <a:rPr lang="en-US" sz="1400" dirty="0" smtClean="0"/>
              <a:t>with single slit.</a:t>
            </a:r>
          </a:p>
          <a:p>
            <a:pPr lvl="1">
              <a:defRPr/>
            </a:pPr>
            <a:r>
              <a:rPr lang="en-US" sz="1400" dirty="0" smtClean="0"/>
              <a:t>Multiple-slit design can be implemented for improved cadence</a:t>
            </a:r>
          </a:p>
          <a:p>
            <a:pPr marL="0" indent="0">
              <a:buFontTx/>
              <a:buNone/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Haosheng</a:t>
            </a:r>
            <a:r>
              <a:rPr lang="en-US" sz="1800" dirty="0" smtClean="0"/>
              <a:t> </a:t>
            </a:r>
            <a:r>
              <a:rPr lang="en-US" sz="1800" dirty="0" smtClean="0"/>
              <a:t>Lin </a:t>
            </a:r>
            <a:r>
              <a:rPr lang="en-US" sz="1800" dirty="0" smtClean="0"/>
              <a:t>from</a:t>
            </a:r>
            <a:r>
              <a:rPr lang="en-US" sz="1800" dirty="0" smtClean="0"/>
              <a:t> </a:t>
            </a:r>
            <a:r>
              <a:rPr lang="en-US" sz="1800" dirty="0" smtClean="0"/>
              <a:t>IFA, Hawaii carried out multi-slit demo.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Observations </a:t>
            </a:r>
            <a:r>
              <a:rPr lang="en-US" sz="1800" dirty="0" smtClean="0"/>
              <a:t>with NSO DST for Stokes-I in He 10830,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achieving </a:t>
            </a:r>
            <a:r>
              <a:rPr lang="en-US" sz="1800" dirty="0" smtClean="0"/>
              <a:t>cadence of 1 minute with 35 slits.</a:t>
            </a:r>
            <a:endParaRPr lang="en-US" sz="2400" dirty="0"/>
          </a:p>
        </p:txBody>
      </p:sp>
      <p:pic>
        <p:nvPicPr>
          <p:cNvPr id="1946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5797" r="12964" b="9648"/>
          <a:stretch>
            <a:fillRect/>
          </a:stretch>
        </p:blipFill>
        <p:spPr>
          <a:xfrm>
            <a:off x="5189935" y="3495874"/>
            <a:ext cx="3252787" cy="2862262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419872" y="2852936"/>
            <a:ext cx="67056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600" kern="0" dirty="0" smtClean="0"/>
              <a:t>Sample 35-Slit Full Disk Spectral Image </a:t>
            </a:r>
            <a:endParaRPr lang="en-US" sz="1600" kern="0" dirty="0"/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4559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982216" y="3139207"/>
            <a:ext cx="3733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/>
              <a:t>Reconstructed Line Core Image</a:t>
            </a:r>
          </a:p>
        </p:txBody>
      </p:sp>
    </p:spTree>
    <p:extLst>
      <p:ext uri="{BB962C8B-B14F-4D97-AF65-F5344CB8AC3E}">
        <p14:creationId xmlns:p14="http://schemas.microsoft.com/office/powerpoint/2010/main" val="17525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504" y="1124744"/>
            <a:ext cx="5976664" cy="5544616"/>
          </a:xfrm>
        </p:spPr>
        <p:txBody>
          <a:bodyPr/>
          <a:lstStyle/>
          <a:p>
            <a:r>
              <a:rPr lang="en-US" sz="1800" b="1" dirty="0" smtClean="0"/>
              <a:t>Long </a:t>
            </a:r>
            <a:r>
              <a:rPr lang="en-US" sz="1800" b="1" dirty="0"/>
              <a:t>term monitoring of the solar magnetic fields </a:t>
            </a:r>
            <a:endParaRPr lang="en-US" sz="1800" b="1" dirty="0" smtClean="0"/>
          </a:p>
          <a:p>
            <a:pPr lvl="1"/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/>
              <a:t>understand</a:t>
            </a:r>
            <a:r>
              <a:rPr lang="de-DE" sz="1600" dirty="0"/>
              <a:t> solar </a:t>
            </a:r>
            <a:r>
              <a:rPr lang="de-DE" sz="1600" dirty="0" err="1"/>
              <a:t>dynamo</a:t>
            </a:r>
            <a:r>
              <a:rPr lang="de-DE" sz="1600" dirty="0"/>
              <a:t> </a:t>
            </a:r>
            <a:endParaRPr lang="de-DE" sz="1600" dirty="0" smtClean="0"/>
          </a:p>
          <a:p>
            <a:pPr lvl="1"/>
            <a:r>
              <a:rPr lang="en-US" sz="1600" dirty="0" smtClean="0"/>
              <a:t>evolution </a:t>
            </a:r>
            <a:r>
              <a:rPr lang="en-US" sz="1600" dirty="0"/>
              <a:t>with solar cycle (polar and active region fields) </a:t>
            </a:r>
            <a:endParaRPr lang="en-US" sz="1600" dirty="0" smtClean="0"/>
          </a:p>
          <a:p>
            <a:pPr lvl="1"/>
            <a:r>
              <a:rPr lang="en-US" sz="1600" dirty="0" smtClean="0"/>
              <a:t>Active </a:t>
            </a:r>
            <a:r>
              <a:rPr lang="en-US" sz="1600" dirty="0"/>
              <a:t>region evolution for space weather studies </a:t>
            </a:r>
            <a:endParaRPr lang="en-US" sz="1600" dirty="0" smtClean="0"/>
          </a:p>
          <a:p>
            <a:pPr lvl="1"/>
            <a:r>
              <a:rPr lang="en-US" sz="1600" dirty="0" smtClean="0"/>
              <a:t>surface </a:t>
            </a:r>
            <a:r>
              <a:rPr lang="en-US" sz="1600" dirty="0"/>
              <a:t>flows via feature tracking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800" b="1" dirty="0" smtClean="0"/>
              <a:t>Long </a:t>
            </a:r>
            <a:r>
              <a:rPr lang="en-US" sz="1800" b="1" dirty="0"/>
              <a:t>term monitoring of velocity </a:t>
            </a:r>
            <a:r>
              <a:rPr lang="en-US" sz="1800" b="1" dirty="0" smtClean="0"/>
              <a:t>fields</a:t>
            </a:r>
          </a:p>
          <a:p>
            <a:pPr lvl="1"/>
            <a:r>
              <a:rPr lang="de-DE" sz="1600" dirty="0" err="1" smtClean="0"/>
              <a:t>subsurface</a:t>
            </a:r>
            <a:r>
              <a:rPr lang="de-DE" sz="1600" dirty="0" smtClean="0"/>
              <a:t> </a:t>
            </a:r>
            <a:r>
              <a:rPr lang="de-DE" sz="1600" dirty="0" err="1"/>
              <a:t>flows</a:t>
            </a:r>
            <a:r>
              <a:rPr lang="de-DE" sz="1600" dirty="0"/>
              <a:t> via helioseismology </a:t>
            </a:r>
            <a:endParaRPr lang="de-DE" sz="1600" dirty="0" smtClean="0"/>
          </a:p>
          <a:p>
            <a:pPr lvl="1"/>
            <a:r>
              <a:rPr lang="en-US" sz="1600" dirty="0" smtClean="0"/>
              <a:t>solar </a:t>
            </a:r>
            <a:r>
              <a:rPr lang="en-US" sz="1600" dirty="0"/>
              <a:t>cycle variations and relationship to solar dynamo </a:t>
            </a:r>
            <a:endParaRPr lang="en-US" sz="1600" dirty="0" smtClean="0"/>
          </a:p>
          <a:p>
            <a:pPr lvl="1"/>
            <a:r>
              <a:rPr lang="en-US" sz="1600" dirty="0" smtClean="0"/>
              <a:t>Flows </a:t>
            </a:r>
            <a:r>
              <a:rPr lang="en-US" sz="1600" dirty="0"/>
              <a:t>beneath emerging flux regions and active regions for space weather studies 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800" b="1" dirty="0" smtClean="0"/>
              <a:t>Context </a:t>
            </a:r>
            <a:r>
              <a:rPr lang="en-US" sz="1800" b="1" dirty="0"/>
              <a:t>imaging for next generation high-res telescopes such as DKIST and EST </a:t>
            </a:r>
          </a:p>
          <a:p>
            <a:pPr lvl="1"/>
            <a:r>
              <a:rPr lang="en-US" sz="1600" dirty="0" smtClean="0"/>
              <a:t>Large </a:t>
            </a:r>
            <a:r>
              <a:rPr lang="en-US" sz="1600" dirty="0"/>
              <a:t>scale effects (flares, filament eruptions) of small scale events such as flux emergence. </a:t>
            </a:r>
          </a:p>
          <a:p>
            <a:endParaRPr lang="de-DE" sz="1800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187450" y="44450"/>
            <a:ext cx="720097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sz="2400" kern="0" dirty="0" smtClean="0"/>
              <a:t>The Need for Synoptic Observations of the Sun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419" y="1012631"/>
            <a:ext cx="2809871" cy="14082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166" y="2492896"/>
            <a:ext cx="3145834" cy="16042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319411"/>
            <a:ext cx="2024668" cy="202504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51520" y="6021288"/>
            <a:ext cx="6072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*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</a:rPr>
              <a:t>Hill, F.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</a:rPr>
              <a:t>et al. Space Weather, 11, 392, 2013 </a:t>
            </a:r>
            <a:r>
              <a:rPr lang="en-US" sz="1600" b="1" i="1" dirty="0" smtClean="0">
                <a:solidFill>
                  <a:srgbClr val="00B050"/>
                </a:solidFill>
                <a:latin typeface="Arial" panose="020B0604020202020204" pitchFamily="34" charset="0"/>
              </a:rPr>
              <a:t/>
            </a:r>
            <a:br>
              <a:rPr lang="en-US" sz="1600" b="1" i="1" dirty="0" smtClean="0">
                <a:solidFill>
                  <a:srgbClr val="00B050"/>
                </a:solidFill>
                <a:latin typeface="Arial" panose="020B0604020202020204" pitchFamily="34" charset="0"/>
              </a:rPr>
            </a:br>
            <a:r>
              <a:rPr lang="en-US" sz="1600" b="1" i="1" dirty="0" smtClean="0">
                <a:solidFill>
                  <a:srgbClr val="00B050"/>
                </a:solidFill>
                <a:latin typeface="Arial" panose="020B0604020202020204" pitchFamily="34" charset="0"/>
              </a:rPr>
              <a:t>* </a:t>
            </a: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</a:rPr>
              <a:t>Elsworth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</a:rPr>
              <a:t>, Y .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</a:rPr>
              <a:t>et al., Space Sci. Rev., 2015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, </a:t>
            </a:r>
            <a:r>
              <a:rPr lang="en-US" b="1" i="1" dirty="0" smtClean="0">
                <a:solidFill>
                  <a:srgbClr val="00B050"/>
                </a:solidFill>
                <a:latin typeface="Arial" panose="020B0604020202020204" pitchFamily="34" charset="0"/>
              </a:rPr>
              <a:t>193,137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3805883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Development and operation study</a:t>
            </a:r>
          </a:p>
          <a:p>
            <a:pPr lvl="1">
              <a:buNone/>
            </a:pPr>
            <a:endParaRPr lang="en-US" sz="2000" b="1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2000" b="1" dirty="0" smtClean="0">
                <a:solidFill>
                  <a:schemeClr val="tx1"/>
                </a:solidFill>
                <a:ea typeface="+mn-ea"/>
                <a:cs typeface="+mn-cs"/>
              </a:rPr>
              <a:t>3.1 Trade-off analysis</a:t>
            </a:r>
            <a:endParaRPr lang="en-US" sz="2000" b="1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Combination of instruments and cameras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Camera set-up and development, particularly in large format and high cadence</a:t>
            </a:r>
            <a:endParaRPr lang="en-US" sz="1800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Select less than 3 instrument concepts to be detailed and cost estimated</a:t>
            </a:r>
          </a:p>
          <a:p>
            <a:pPr lvl="1">
              <a:buNone/>
            </a:pPr>
            <a:endParaRPr lang="en-US" sz="1800" dirty="0" smtClean="0">
              <a:ea typeface="+mn-ea"/>
              <a:cs typeface="+mn-cs"/>
            </a:endParaRPr>
          </a:p>
          <a:p>
            <a:pPr lvl="1">
              <a:buNone/>
            </a:pPr>
            <a:endParaRPr lang="en-US" sz="1800" dirty="0" smtClean="0">
              <a:ea typeface="+mn-ea"/>
              <a:cs typeface="+mn-cs"/>
            </a:endParaRPr>
          </a:p>
          <a:p>
            <a:pPr lvl="1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3.2 Network operation and data delivery to high-resolution telescopes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Network operation and performance and on-line data access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Deepening on the studies on data processing and merging, including automated control, data pipelines processing on clusters of CPUs or possible use of Graphical Processing Units and data delivery </a:t>
            </a:r>
            <a:b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→ </a:t>
            </a:r>
            <a:r>
              <a:rPr lang="en-US" sz="1800" b="1" dirty="0" smtClean="0">
                <a:solidFill>
                  <a:schemeClr val="tx1"/>
                </a:solidFill>
                <a:ea typeface="+mn-ea"/>
                <a:cs typeface="+mn-cs"/>
              </a:rPr>
              <a:t>being explored</a:t>
            </a:r>
            <a:endParaRPr lang="en-US" sz="1800" b="1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475581" y="44450"/>
            <a:ext cx="61928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SPRING Activity – Three Working Phases</a:t>
            </a:r>
            <a:b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Deliverable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Final proposed instrument concepts and operational plan to be delivered end of March 2017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Will contain a summary of our results with our suggestion on how to set up a new synoptic network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+ Collection of technical studies that lead </a:t>
            </a:r>
            <a:br>
              <a:rPr lang="en-US" sz="2400" dirty="0" smtClean="0"/>
            </a:br>
            <a:r>
              <a:rPr lang="en-US" sz="2400" dirty="0" smtClean="0"/>
              <a:t>to our conclusions</a:t>
            </a:r>
            <a:endParaRPr lang="en-US" sz="2400" dirty="0" smtClean="0"/>
          </a:p>
        </p:txBody>
      </p:sp>
      <p:sp>
        <p:nvSpPr>
          <p:cNvPr id="4" name="Rechteck 3"/>
          <p:cNvSpPr/>
          <p:nvPr/>
        </p:nvSpPr>
        <p:spPr>
          <a:xfrm>
            <a:off x="107504" y="83671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/>
              <a:t> </a:t>
            </a:r>
            <a:r>
              <a:rPr lang="de-DE" sz="2800" b="1" dirty="0"/>
              <a:t/>
            </a:r>
            <a:br>
              <a:rPr lang="de-DE" sz="2800" b="1" dirty="0"/>
            </a:br>
            <a:endParaRPr lang="de-DE" sz="2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069" y="4437112"/>
            <a:ext cx="4148932" cy="242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7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346050"/>
          </a:xfrm>
        </p:spPr>
        <p:txBody>
          <a:bodyPr>
            <a:noAutofit/>
          </a:bodyPr>
          <a:lstStyle/>
          <a:p>
            <a:r>
              <a:rPr lang="en-US" sz="2400" dirty="0" smtClean="0"/>
              <a:t>Summary:</a:t>
            </a:r>
            <a:br>
              <a:rPr lang="en-US" sz="2400" dirty="0" smtClean="0"/>
            </a:br>
            <a:r>
              <a:rPr lang="en-US" sz="2400" dirty="0" smtClean="0"/>
              <a:t>Invitation to Contribute to Discussion &amp; Work</a:t>
            </a:r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73424"/>
            <a:ext cx="8229600" cy="5184576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Physics</a:t>
            </a:r>
          </a:p>
          <a:p>
            <a:pPr lvl="1"/>
            <a:r>
              <a:rPr lang="en-US" sz="1600" dirty="0" smtClean="0"/>
              <a:t>Big questions → </a:t>
            </a:r>
            <a:r>
              <a:rPr lang="en-US" sz="1600" dirty="0"/>
              <a:t>W</a:t>
            </a:r>
            <a:r>
              <a:rPr lang="en-US" sz="1600" dirty="0" smtClean="0"/>
              <a:t>hat are the physical quantities to be measured?</a:t>
            </a:r>
          </a:p>
          <a:p>
            <a:pPr lvl="1"/>
            <a:r>
              <a:rPr lang="en-US" sz="1600" dirty="0" smtClean="0"/>
              <a:t>Multiple-wavelength observations </a:t>
            </a:r>
            <a:r>
              <a:rPr lang="en-US" sz="1600" dirty="0"/>
              <a:t>→ W</a:t>
            </a:r>
            <a:r>
              <a:rPr lang="en-US" sz="1600" dirty="0" smtClean="0"/>
              <a:t>hat can be learned from them?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Requirements</a:t>
            </a:r>
          </a:p>
          <a:p>
            <a:pPr lvl="1"/>
            <a:r>
              <a:rPr lang="en-US" sz="1600" dirty="0" smtClean="0"/>
              <a:t>Spatial resolution</a:t>
            </a:r>
          </a:p>
          <a:p>
            <a:pPr lvl="1"/>
            <a:r>
              <a:rPr lang="en-US" sz="1600" dirty="0" smtClean="0"/>
              <a:t>Temporal resolution </a:t>
            </a:r>
          </a:p>
          <a:p>
            <a:pPr lvl="1"/>
            <a:r>
              <a:rPr lang="en-US" sz="1600" dirty="0" smtClean="0"/>
              <a:t>Selection of wavelengths </a:t>
            </a:r>
            <a:r>
              <a:rPr lang="en-US" sz="1600" dirty="0"/>
              <a:t>→ H</a:t>
            </a:r>
            <a:r>
              <a:rPr lang="en-US" sz="1600" dirty="0" smtClean="0"/>
              <a:t>ow to observe them with one setup?</a:t>
            </a:r>
          </a:p>
          <a:p>
            <a:endParaRPr lang="en-US" sz="1800" dirty="0" smtClean="0"/>
          </a:p>
          <a:p>
            <a:r>
              <a:rPr lang="en-US" sz="1800" b="1" dirty="0" smtClean="0"/>
              <a:t>Instrumentation</a:t>
            </a:r>
          </a:p>
          <a:p>
            <a:pPr lvl="1"/>
            <a:r>
              <a:rPr lang="en-US" sz="1600" dirty="0" smtClean="0"/>
              <a:t>Several instruments at one telescope vs. </a:t>
            </a:r>
            <a:br>
              <a:rPr lang="en-US" sz="1600" dirty="0" smtClean="0"/>
            </a:br>
            <a:r>
              <a:rPr lang="en-US" sz="1600" dirty="0" smtClean="0"/>
              <a:t>several telescopes at one observatory</a:t>
            </a:r>
          </a:p>
          <a:p>
            <a:pPr lvl="1"/>
            <a:r>
              <a:rPr lang="en-US" sz="1600" dirty="0" smtClean="0"/>
              <a:t>Need for a network</a:t>
            </a:r>
          </a:p>
          <a:p>
            <a:pPr lvl="1"/>
            <a:r>
              <a:rPr lang="en-US" sz="1600" dirty="0" smtClean="0"/>
              <a:t>Joint ground and space observations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4" name="Rechteck 3"/>
          <p:cNvSpPr/>
          <p:nvPr/>
        </p:nvSpPr>
        <p:spPr>
          <a:xfrm>
            <a:off x="251520" y="1104999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Discussion of possible plans for a future full-disk telescope and a platform to carry multiple </a:t>
            </a:r>
            <a:r>
              <a:rPr lang="en-US" sz="1600" dirty="0" smtClean="0"/>
              <a:t>instruments </a:t>
            </a:r>
            <a:r>
              <a:rPr lang="en-US" sz="1600" dirty="0" smtClean="0"/>
              <a:t>has become a world-wide effort</a:t>
            </a:r>
            <a:endParaRPr lang="de-DE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069" y="4437112"/>
            <a:ext cx="4148932" cy="242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70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Duty</a:t>
            </a:r>
            <a:r>
              <a:rPr lang="de-DE" dirty="0"/>
              <a:t> Cycle &amp; SNR 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2204864"/>
            <a:ext cx="4129200" cy="319876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105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/>
              <a:t>Estimated</a:t>
            </a:r>
            <a:r>
              <a:rPr lang="de-DE" sz="2800" dirty="0" smtClean="0"/>
              <a:t> </a:t>
            </a:r>
            <a:r>
              <a:rPr lang="de-DE" sz="2800" dirty="0" err="1" smtClean="0"/>
              <a:t>from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BiSON</a:t>
            </a:r>
            <a:r>
              <a:rPr lang="de-DE" sz="2800" dirty="0" smtClean="0"/>
              <a:t> </a:t>
            </a:r>
            <a:r>
              <a:rPr lang="de-DE" sz="2800" dirty="0" err="1" smtClean="0"/>
              <a:t>stations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8" y="2204864"/>
            <a:ext cx="413008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Seeing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GONG </a:t>
            </a:r>
            <a:r>
              <a:rPr lang="de-DE" dirty="0" err="1" smtClean="0"/>
              <a:t>sites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12" y="1700808"/>
            <a:ext cx="7200000" cy="47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5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376536"/>
            <a:ext cx="7200000" cy="4788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4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376536"/>
            <a:ext cx="7200000" cy="4788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59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376536"/>
            <a:ext cx="7200000" cy="4788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78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376536"/>
            <a:ext cx="7200000" cy="4788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53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261385" y="260648"/>
            <a:ext cx="262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Big Questions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mtClean="0"/>
              <a:t>What is the origin of the solar activity cycle?</a:t>
            </a:r>
          </a:p>
          <a:p>
            <a:pPr lvl="1"/>
            <a:r>
              <a:rPr lang="en-US" smtClean="0"/>
              <a:t>What is the structure, dynamics, and energetics of the solar atmosphere?</a:t>
            </a:r>
          </a:p>
          <a:p>
            <a:pPr lvl="1"/>
            <a:r>
              <a:rPr lang="en-US" smtClean="0"/>
              <a:t>How does the Sun drive space weather?</a:t>
            </a:r>
          </a:p>
          <a:p>
            <a:pPr lvl="1"/>
            <a:r>
              <a:rPr lang="en-US" smtClean="0"/>
              <a:t>What are the signatures of solar activity?</a:t>
            </a:r>
          </a:p>
          <a:p>
            <a:pPr lvl="1"/>
            <a:endParaRPr lang="en-US" smtClean="0"/>
          </a:p>
          <a:p>
            <a:pPr lvl="1">
              <a:buNone/>
            </a:pPr>
            <a:r>
              <a:rPr lang="en-US" smtClean="0"/>
              <a:t>Detailed questions for a synoptic network</a:t>
            </a:r>
          </a:p>
          <a:p>
            <a:pPr lvl="2"/>
            <a:r>
              <a:rPr lang="en-US" smtClean="0"/>
              <a:t>What is the magnetic field in the chromosphere and photosphere? </a:t>
            </a:r>
          </a:p>
        </p:txBody>
      </p:sp>
    </p:spTree>
    <p:extLst>
      <p:ext uri="{BB962C8B-B14F-4D97-AF65-F5344CB8AC3E}">
        <p14:creationId xmlns:p14="http://schemas.microsoft.com/office/powerpoint/2010/main" val="31230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376536"/>
            <a:ext cx="7200000" cy="47887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38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Seeing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GONG </a:t>
            </a:r>
            <a:r>
              <a:rPr lang="de-DE" dirty="0" err="1"/>
              <a:t>sites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At all </a:t>
            </a:r>
            <a:r>
              <a:rPr lang="de-DE" dirty="0" err="1" smtClean="0"/>
              <a:t>sites</a:t>
            </a:r>
            <a:r>
              <a:rPr lang="de-DE" dirty="0"/>
              <a:t> </a:t>
            </a:r>
            <a:r>
              <a:rPr lang="de-DE" dirty="0" err="1" smtClean="0"/>
              <a:t>seeing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2 – 8 </a:t>
            </a:r>
            <a:r>
              <a:rPr lang="de-DE" dirty="0" err="1" smtClean="0"/>
              <a:t>arcseconds</a:t>
            </a:r>
            <a:endParaRPr lang="de-DE" dirty="0" smtClean="0"/>
          </a:p>
          <a:p>
            <a:pPr lvl="1"/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day</a:t>
            </a:r>
            <a:r>
              <a:rPr lang="de-DE" dirty="0" smtClean="0"/>
              <a:t>-time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season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r>
              <a:rPr lang="de-DE" dirty="0" err="1" smtClean="0"/>
              <a:t>Improvement</a:t>
            </a:r>
            <a:r>
              <a:rPr lang="de-DE" dirty="0" smtClean="0"/>
              <a:t>:</a:t>
            </a:r>
            <a:endParaRPr lang="de-DE" dirty="0"/>
          </a:p>
          <a:p>
            <a:pPr lvl="1"/>
            <a:r>
              <a:rPr lang="de-DE" dirty="0" smtClean="0"/>
              <a:t>GONG </a:t>
            </a:r>
            <a:r>
              <a:rPr lang="de-DE" dirty="0" err="1" smtClean="0"/>
              <a:t>is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, i.e.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tower</a:t>
            </a:r>
            <a:endParaRPr lang="de-DE" dirty="0" smtClean="0"/>
          </a:p>
          <a:p>
            <a:pPr lvl="1"/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r>
              <a:rPr lang="de-DE" dirty="0" smtClean="0"/>
              <a:t> (GONG </a:t>
            </a:r>
            <a:r>
              <a:rPr lang="de-DE" dirty="0" err="1" smtClean="0"/>
              <a:t>shelter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→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seeing</a:t>
            </a:r>
            <a:r>
              <a:rPr lang="de-DE" dirty="0" smtClean="0"/>
              <a:t> at GREGOR/VTT &amp; GONG-</a:t>
            </a:r>
            <a:r>
              <a:rPr lang="de-DE" dirty="0" err="1" smtClean="0"/>
              <a:t>Izana</a:t>
            </a:r>
            <a:endParaRPr lang="de-DE" dirty="0" smtClean="0"/>
          </a:p>
          <a:p>
            <a:pPr lvl="1"/>
            <a:r>
              <a:rPr lang="de-DE" dirty="0" smtClean="0"/>
              <a:t>Higher temporal </a:t>
            </a:r>
            <a:r>
              <a:rPr lang="de-DE" dirty="0" err="1" smtClean="0"/>
              <a:t>cadences</a:t>
            </a:r>
            <a:endParaRPr lang="de-DE" dirty="0" smtClean="0"/>
          </a:p>
          <a:p>
            <a:pPr lvl="1"/>
            <a:endParaRPr lang="de-DE" dirty="0" smtClean="0"/>
          </a:p>
          <a:p>
            <a:pPr marL="457200" lvl="1" indent="0">
              <a:buNone/>
            </a:pPr>
            <a:r>
              <a:rPr lang="de-DE" dirty="0" smtClean="0"/>
              <a:t>Central </a:t>
            </a:r>
            <a:r>
              <a:rPr lang="de-DE" dirty="0" err="1" smtClean="0"/>
              <a:t>question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b="1" dirty="0" err="1" smtClean="0"/>
              <a:t>What</a:t>
            </a:r>
            <a:r>
              <a:rPr lang="de-DE" b="1" dirty="0" smtClean="0"/>
              <a:t> </a:t>
            </a:r>
            <a:r>
              <a:rPr lang="de-DE" b="1" dirty="0" err="1" smtClean="0"/>
              <a:t>could</a:t>
            </a:r>
            <a:r>
              <a:rPr lang="de-DE" b="1" dirty="0" smtClean="0"/>
              <a:t> </a:t>
            </a:r>
            <a:r>
              <a:rPr lang="de-DE" b="1" dirty="0" err="1" smtClean="0"/>
              <a:t>be</a:t>
            </a:r>
            <a:r>
              <a:rPr lang="de-DE" b="1" dirty="0" smtClean="0"/>
              <a:t> </a:t>
            </a:r>
            <a:r>
              <a:rPr lang="de-DE" b="1" dirty="0" err="1" smtClean="0"/>
              <a:t>gained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a </a:t>
            </a:r>
            <a:r>
              <a:rPr lang="de-DE" b="1" dirty="0" err="1" smtClean="0"/>
              <a:t>bigger</a:t>
            </a:r>
            <a:r>
              <a:rPr lang="de-DE" b="1" dirty="0" smtClean="0"/>
              <a:t> </a:t>
            </a:r>
            <a:r>
              <a:rPr lang="de-DE" b="1" dirty="0" err="1" smtClean="0"/>
              <a:t>telescope</a:t>
            </a:r>
            <a:r>
              <a:rPr lang="de-DE" b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462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SPRING is part of SOLARNET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 bwMode="auto">
          <a:xfrm>
            <a:off x="179388" y="1125538"/>
            <a:ext cx="8640762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1800" b="1" dirty="0" smtClean="0"/>
              <a:t>Solarnet is an Integrated Activity (IA) funded by the European Union’s Capacities </a:t>
            </a:r>
            <a:r>
              <a:rPr lang="en-US" sz="1800" b="1" dirty="0" err="1" smtClean="0"/>
              <a:t>Programme</a:t>
            </a:r>
            <a:r>
              <a:rPr lang="en-US" sz="1800" b="1" dirty="0" smtClean="0"/>
              <a:t> under Framework </a:t>
            </a:r>
            <a:r>
              <a:rPr lang="en-US" sz="1800" b="1" dirty="0" err="1" smtClean="0"/>
              <a:t>Programme</a:t>
            </a:r>
            <a:r>
              <a:rPr lang="en-US" sz="1800" b="1" dirty="0" smtClean="0"/>
              <a:t> 7:</a:t>
            </a:r>
          </a:p>
          <a:p>
            <a:pPr>
              <a:buFontTx/>
              <a:buNone/>
            </a:pPr>
            <a:endParaRPr lang="en-US" sz="1800" b="1" dirty="0" smtClean="0"/>
          </a:p>
          <a:p>
            <a:pPr>
              <a:buFontTx/>
              <a:buNone/>
            </a:pPr>
            <a:r>
              <a:rPr lang="en-US" sz="1800" b="1" dirty="0" smtClean="0"/>
              <a:t>Work </a:t>
            </a:r>
            <a:r>
              <a:rPr lang="en-US" sz="1800" b="1" dirty="0" err="1" smtClean="0"/>
              <a:t>Programme</a:t>
            </a:r>
            <a:r>
              <a:rPr lang="en-US" sz="1800" b="1" dirty="0" smtClean="0"/>
              <a:t> includes:</a:t>
            </a:r>
          </a:p>
          <a:p>
            <a:r>
              <a:rPr lang="en-US" sz="1800" i="1" dirty="0" smtClean="0"/>
              <a:t>Networking Activities (NAs)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800" i="1" dirty="0" smtClean="0"/>
              <a:t>Transnational Access and Services (TAS)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r>
              <a:rPr lang="en-US" sz="1800" i="1" dirty="0" smtClean="0"/>
              <a:t>Joint Research Activities</a:t>
            </a:r>
          </a:p>
          <a:p>
            <a:pPr lvl="1"/>
            <a:r>
              <a:rPr lang="en-US" sz="1400" dirty="0"/>
              <a:t>Tools for innovative data </a:t>
            </a:r>
            <a:r>
              <a:rPr lang="en-US" sz="1400" dirty="0" smtClean="0"/>
              <a:t>handling</a:t>
            </a:r>
          </a:p>
          <a:p>
            <a:pPr lvl="1"/>
            <a:r>
              <a:rPr lang="en-US" sz="1400" dirty="0" smtClean="0"/>
              <a:t>Advanced instrumentation development</a:t>
            </a:r>
          </a:p>
          <a:p>
            <a:pPr lvl="1"/>
            <a:r>
              <a:rPr lang="en-US" sz="1400" dirty="0" err="1" smtClean="0"/>
              <a:t>Wavefront</a:t>
            </a:r>
            <a:r>
              <a:rPr lang="en-US" sz="1400" dirty="0" smtClean="0"/>
              <a:t> control: turbulence characterization and correction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Synoptic observations: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Solar </a:t>
            </a:r>
            <a:r>
              <a:rPr lang="en-US" sz="1800" b="1" dirty="0">
                <a:solidFill>
                  <a:srgbClr val="FF0000"/>
                </a:solidFill>
              </a:rPr>
              <a:t>Physics Research Integrated Network Group (SPRING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endParaRPr lang="en-US" sz="1800" b="1" dirty="0">
              <a:solidFill>
                <a:srgbClr val="FF0000"/>
              </a:solidFill>
            </a:endParaRPr>
          </a:p>
          <a:p>
            <a:pPr lvl="1"/>
            <a:endParaRPr lang="en-US" sz="1400" b="1" dirty="0"/>
          </a:p>
          <a:p>
            <a:pPr>
              <a:buFontTx/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Coordinator of Solarnet:	</a:t>
            </a:r>
            <a:r>
              <a:rPr lang="en-US" sz="1800" dirty="0" smtClean="0"/>
              <a:t>Manolo </a:t>
            </a:r>
            <a:r>
              <a:rPr lang="en-US" sz="1800" dirty="0" err="1" smtClean="0"/>
              <a:t>Collados</a:t>
            </a:r>
            <a:r>
              <a:rPr lang="en-US" sz="1800" dirty="0" smtClean="0"/>
              <a:t> (IAC)</a:t>
            </a:r>
          </a:p>
          <a:p>
            <a:pPr>
              <a:buFontTx/>
              <a:buNone/>
            </a:pPr>
            <a:r>
              <a:rPr lang="en-US" sz="1800" b="1" dirty="0" smtClean="0"/>
              <a:t>Project Duration: 	</a:t>
            </a:r>
            <a:r>
              <a:rPr lang="en-US" sz="1800" dirty="0" smtClean="0"/>
              <a:t>April 2013 – March 2017</a:t>
            </a:r>
          </a:p>
          <a:p>
            <a:pPr lvl="1">
              <a:buFontTx/>
              <a:buNone/>
            </a:pPr>
            <a:r>
              <a:rPr lang="en-US" sz="1400" b="1" dirty="0" smtClean="0"/>
              <a:t>					 	       	</a:t>
            </a:r>
            <a:endParaRPr lang="en-US" dirty="0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 l="21201" t="32182" r="24800" b="34727"/>
          <a:stretch>
            <a:fillRect/>
          </a:stretch>
        </p:blipFill>
        <p:spPr bwMode="auto">
          <a:xfrm>
            <a:off x="7847856" y="6296585"/>
            <a:ext cx="1296144" cy="5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 idx="4294967295"/>
          </p:nvPr>
        </p:nvSpPr>
        <p:spPr>
          <a:xfrm>
            <a:off x="1187624" y="0"/>
            <a:ext cx="7200974" cy="719138"/>
          </a:xfrm>
        </p:spPr>
        <p:txBody>
          <a:bodyPr/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> Synoptic observations: </a:t>
            </a:r>
            <a:br>
              <a:rPr lang="en-US" dirty="0" smtClean="0"/>
            </a:br>
            <a:r>
              <a:rPr lang="en-US" dirty="0" smtClean="0"/>
              <a:t>Solar Physics Research Integrated Network Group (SPRING)</a:t>
            </a:r>
            <a:endParaRPr lang="en-US" sz="1800" dirty="0" smtClean="0"/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 bwMode="auto">
          <a:xfrm>
            <a:off x="107950" y="1063625"/>
            <a:ext cx="903605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1800" b="1" dirty="0" smtClean="0"/>
              <a:t>Objective: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of instrumentation for large field-of-view observations of the Sun with a network of solar telescopes in support of observations with existing </a:t>
            </a:r>
            <a:br>
              <a: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high-resolution solar telescopes (either isolated or in a coordinated way).</a:t>
            </a:r>
            <a:endParaRPr lang="en-US" sz="1800" b="1" dirty="0" smtClean="0"/>
          </a:p>
          <a:p>
            <a:pPr>
              <a:buFontTx/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600" b="1" dirty="0" smtClean="0"/>
              <a:t>Technical Requirements / Future synoptic telescopes should provide</a:t>
            </a:r>
          </a:p>
          <a:p>
            <a:r>
              <a:rPr lang="en-US" sz="1600" dirty="0" smtClean="0"/>
              <a:t>F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ull-disk Doppler velocity images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Full-disk vector magnetic field images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Full-disk intensity images</a:t>
            </a:r>
          </a:p>
          <a:p>
            <a:r>
              <a:rPr lang="en-US" sz="1600" dirty="0" smtClean="0"/>
              <a:t>Measurements of quantities relevant for space weather</a:t>
            </a:r>
            <a:endParaRPr lang="en-US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the above data products in a variety of wavelengths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the above data products at a high cadence (≤ 60 seconds)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the above data products at a spatial resolution of 1” (0.5” pixels)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the above data products at least 90% of the time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the above data products for at least 25 years</a:t>
            </a:r>
          </a:p>
          <a:p>
            <a:r>
              <a:rPr lang="en-US" sz="1600" dirty="0" smtClean="0"/>
              <a:t>Complement space missions</a:t>
            </a:r>
            <a:endParaRPr lang="en-US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600" dirty="0" smtClean="0"/>
          </a:p>
          <a:p>
            <a:pPr>
              <a:buNone/>
            </a:pPr>
            <a:r>
              <a:rPr lang="en-US" sz="1600" b="1" dirty="0" smtClean="0"/>
              <a:t>Participants:</a:t>
            </a:r>
          </a:p>
          <a:p>
            <a:pPr>
              <a:buNone/>
            </a:pPr>
            <a:r>
              <a:rPr lang="en-US" sz="1600" dirty="0" smtClean="0"/>
              <a:t>KIS, IAC, INAF, MPS, QUB, AISAS, AIASCR, IGAM, </a:t>
            </a:r>
            <a:r>
              <a:rPr lang="en-US" sz="1600" dirty="0" err="1" smtClean="0"/>
              <a:t>UoB</a:t>
            </a:r>
            <a:r>
              <a:rPr lang="en-US" sz="1600" dirty="0" smtClean="0"/>
              <a:t>, NSO, HAO</a:t>
            </a:r>
          </a:p>
          <a:p>
            <a:pPr lvl="2"/>
            <a:endParaRPr lang="en-US" sz="1200" dirty="0" smtClean="0"/>
          </a:p>
          <a:p>
            <a:pPr lvl="2">
              <a:buNone/>
            </a:pP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1628800"/>
            <a:ext cx="8712968" cy="388843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Science requirement study</a:t>
            </a:r>
            <a:endParaRPr lang="en-US" sz="1800" b="1" dirty="0" smtClean="0"/>
          </a:p>
          <a:p>
            <a:pPr marL="914400" lvl="1" indent="-514350"/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describe the supporting data required by high-resolution observing programs</a:t>
            </a:r>
          </a:p>
          <a:p>
            <a:pPr marL="914400" lvl="1" indent="-514350"/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the scientific objectives to be achieved by high-quality synoptic observations </a:t>
            </a:r>
          </a:p>
          <a:p>
            <a:pPr marL="914400" lvl="1" indent="-514350"/>
            <a:r>
              <a:rPr lang="en-US" sz="1800" dirty="0" smtClean="0">
                <a:solidFill>
                  <a:schemeClr val="tx1"/>
                </a:solidFill>
                <a:ea typeface="+mn-ea"/>
                <a:cs typeface="+mn-cs"/>
              </a:rPr>
              <a:t>study of the relation with other existing ground-based solar observation networks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Science </a:t>
            </a:r>
            <a:r>
              <a:rPr lang="en-US" sz="1800" b="1" dirty="0">
                <a:solidFill>
                  <a:srgbClr val="00B050"/>
                </a:solidFill>
              </a:rPr>
              <a:t>Requirement Document (SRD) </a:t>
            </a:r>
            <a:r>
              <a:rPr lang="de-DE" sz="1800" dirty="0" err="1" smtClean="0">
                <a:solidFill>
                  <a:srgbClr val="00B050"/>
                </a:solidFill>
              </a:rPr>
              <a:t>is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available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>
                <a:solidFill>
                  <a:srgbClr val="00B050"/>
                </a:solidFill>
              </a:rPr>
              <a:t>on </a:t>
            </a:r>
            <a:r>
              <a:rPr lang="de-DE" sz="1800" dirty="0" smtClean="0">
                <a:solidFill>
                  <a:srgbClr val="00B050"/>
                </a:solidFill>
              </a:rPr>
              <a:t/>
            </a:r>
            <a:br>
              <a:rPr lang="de-DE" sz="1800" dirty="0" smtClean="0">
                <a:solidFill>
                  <a:srgbClr val="00B050"/>
                </a:solidFill>
              </a:rPr>
            </a:br>
            <a:r>
              <a:rPr lang="de-DE" sz="1800" dirty="0" smtClean="0">
                <a:solidFill>
                  <a:srgbClr val="00B050"/>
                </a:solidFill>
                <a:hlinkClick r:id="rId2"/>
              </a:rPr>
              <a:t>http</a:t>
            </a:r>
            <a:r>
              <a:rPr lang="de-DE" sz="1800" dirty="0">
                <a:solidFill>
                  <a:srgbClr val="00B050"/>
                </a:solidFill>
                <a:hlinkClick r:id="rId2"/>
              </a:rPr>
              <a:t>://</a:t>
            </a:r>
            <a:r>
              <a:rPr lang="de-DE" sz="1800" dirty="0" smtClean="0">
                <a:solidFill>
                  <a:srgbClr val="00B050"/>
                </a:solidFill>
                <a:hlinkClick r:id="rId2"/>
              </a:rPr>
              <a:t>www.science-media.org/paperPage.php?v=251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endParaRPr lang="en-US" sz="1800" b="1" i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475581" y="44450"/>
            <a:ext cx="61928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SPRING Activity – Three Working Phases</a:t>
            </a:r>
            <a:b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1691680" y="0"/>
            <a:ext cx="619283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Science Requirement Document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3259" r="56002" b="5472"/>
          <a:stretch/>
        </p:blipFill>
        <p:spPr>
          <a:xfrm>
            <a:off x="107504" y="1052736"/>
            <a:ext cx="8937934" cy="56886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3359" y="1012047"/>
            <a:ext cx="6222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hlinkClick r:id="rId3"/>
              </a:rPr>
              <a:t>http://www.science-media.org/cid/spring2016</a:t>
            </a:r>
            <a:r>
              <a:rPr lang="de-DE" b="1" dirty="0" smtClean="0"/>
              <a:t> -&gt; </a:t>
            </a:r>
            <a:r>
              <a:rPr lang="de-DE" b="1" dirty="0" err="1" smtClean="0"/>
              <a:t>papers</a:t>
            </a:r>
            <a:endParaRPr lang="de-DE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10117"/>
          <a:stretch/>
        </p:blipFill>
        <p:spPr>
          <a:xfrm>
            <a:off x="3347864" y="2996952"/>
            <a:ext cx="4269328" cy="54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68760"/>
            <a:ext cx="4860032" cy="5472608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1800" b="1" dirty="0" smtClean="0"/>
              <a:t>Group 1: Synoptic magnetic fields</a:t>
            </a:r>
          </a:p>
          <a:p>
            <a:pPr lvl="1"/>
            <a:r>
              <a:rPr lang="en-US" sz="1800" dirty="0" smtClean="0"/>
              <a:t>Sunspots (problems with cool atmospheres)</a:t>
            </a:r>
          </a:p>
          <a:p>
            <a:pPr lvl="1"/>
            <a:r>
              <a:rPr lang="en-US" sz="1800" dirty="0" smtClean="0"/>
              <a:t>Active regions</a:t>
            </a:r>
          </a:p>
          <a:p>
            <a:pPr lvl="1"/>
            <a:r>
              <a:rPr lang="en-US" sz="1800" dirty="0" smtClean="0"/>
              <a:t>Quiet Sun magnetism</a:t>
            </a:r>
          </a:p>
          <a:p>
            <a:pPr lvl="1"/>
            <a:r>
              <a:rPr lang="en-US" sz="1800" dirty="0" smtClean="0"/>
              <a:t>Synoptic </a:t>
            </a:r>
            <a:r>
              <a:rPr lang="en-US" sz="1800" dirty="0" err="1" smtClean="0"/>
              <a:t>Hanle</a:t>
            </a:r>
            <a:r>
              <a:rPr lang="en-US" sz="1800" dirty="0" smtClean="0"/>
              <a:t> Observations</a:t>
            </a:r>
          </a:p>
          <a:p>
            <a:pPr lvl="1">
              <a:buNone/>
            </a:pPr>
            <a:r>
              <a:rPr lang="en-US" sz="1800" b="1" dirty="0" smtClean="0"/>
              <a:t>Head: A. </a:t>
            </a:r>
            <a:r>
              <a:rPr lang="en-US" sz="1800" b="1" dirty="0" err="1" smtClean="0"/>
              <a:t>Pevtsov</a:t>
            </a:r>
            <a:endParaRPr lang="en-US" sz="1800" b="1" dirty="0" smtClean="0"/>
          </a:p>
          <a:p>
            <a:pPr lvl="1">
              <a:buNone/>
            </a:pPr>
            <a:endParaRPr lang="en-US" sz="1800" b="1" dirty="0" smtClean="0"/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r>
              <a:rPr lang="en-US" sz="1800" b="1" dirty="0" smtClean="0"/>
              <a:t>Group 2: Solar seismology</a:t>
            </a:r>
          </a:p>
          <a:p>
            <a:pPr lvl="1"/>
            <a:r>
              <a:rPr lang="en-US" sz="1800" dirty="0" smtClean="0"/>
              <a:t>Waves (solar interior)</a:t>
            </a:r>
          </a:p>
          <a:p>
            <a:pPr lvl="1"/>
            <a:r>
              <a:rPr lang="en-US" sz="1800" dirty="0" smtClean="0"/>
              <a:t>MHD waves (</a:t>
            </a:r>
            <a:r>
              <a:rPr lang="en-US" sz="1800" dirty="0" err="1" smtClean="0"/>
              <a:t>magnetoseismology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Velocity field inside and on the Sun</a:t>
            </a:r>
          </a:p>
          <a:p>
            <a:pPr lvl="1">
              <a:buNone/>
            </a:pPr>
            <a:r>
              <a:rPr lang="en-US" sz="1800" b="1" dirty="0" smtClean="0"/>
              <a:t>Head: R. Jain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572000" y="1268760"/>
            <a:ext cx="4572000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Group 3: Transient events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Flow of energy through the solar atmosphere</a:t>
            </a:r>
            <a:r>
              <a:rPr lang="en-US" dirty="0" smtClean="0"/>
              <a:t> (3,2)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Transient events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(flares, prominences, CMEs)</a:t>
            </a:r>
            <a:endParaRPr lang="en-US" b="1" dirty="0" smtClean="0"/>
          </a:p>
          <a:p>
            <a:pPr marL="742950" lvl="1" indent="-285750">
              <a:spcBef>
                <a:spcPct val="20000"/>
              </a:spcBef>
            </a:pPr>
            <a:r>
              <a:rPr lang="en-US" b="1" dirty="0" smtClean="0"/>
              <a:t>Head: M. </a:t>
            </a:r>
            <a:r>
              <a:rPr lang="en-US" b="1" dirty="0" err="1" smtClean="0"/>
              <a:t>Sobotka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lang="en-US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Group 4: Solar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Awareness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TSI / SSI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Space Weather (4,3)</a:t>
            </a:r>
            <a:endParaRPr lang="en-US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Space Climate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noProof="0" dirty="0" smtClean="0"/>
              <a:t>Sun-as-a-star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Head: I. </a:t>
            </a:r>
            <a:r>
              <a:rPr kumimoji="0" lang="en-US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Ermolli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64716" y="260648"/>
            <a:ext cx="2991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Working Groups</a:t>
            </a:r>
          </a:p>
        </p:txBody>
      </p:sp>
    </p:spTree>
    <p:extLst>
      <p:ext uri="{BB962C8B-B14F-4D97-AF65-F5344CB8AC3E}">
        <p14:creationId xmlns:p14="http://schemas.microsoft.com/office/powerpoint/2010/main" val="36636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707904" y="313492"/>
            <a:ext cx="2135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Workshops</a:t>
            </a:r>
          </a:p>
        </p:txBody>
      </p:sp>
      <p:pic>
        <p:nvPicPr>
          <p:cNvPr id="4" name="Picture 2" descr="C:\Users\mroth\Documents\Solarnet\SPRING\Workshops\titisee\PB271870n.jpg"/>
          <p:cNvPicPr>
            <a:picLocks noChangeAspect="1" noChangeArrowheads="1"/>
          </p:cNvPicPr>
          <p:nvPr/>
        </p:nvPicPr>
        <p:blipFill rotWithShape="1">
          <a:blip r:embed="rId2" cstate="print"/>
          <a:srcRect t="10219" b="17304"/>
          <a:stretch/>
        </p:blipFill>
        <p:spPr bwMode="auto">
          <a:xfrm>
            <a:off x="152946" y="3861048"/>
            <a:ext cx="3690231" cy="2005925"/>
          </a:xfrm>
          <a:prstGeom prst="rect">
            <a:avLst/>
          </a:prstGeom>
          <a:noFill/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516" t="27692" r="1579" b="27959"/>
          <a:stretch/>
        </p:blipFill>
        <p:spPr>
          <a:xfrm>
            <a:off x="3995936" y="4042232"/>
            <a:ext cx="4558444" cy="187407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9552" y="1700808"/>
            <a:ext cx="7605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Synoptic</a:t>
            </a:r>
            <a:r>
              <a:rPr lang="de-DE" b="1" dirty="0" smtClean="0"/>
              <a:t> Network Workshop, 22. – 24.04.2013, Boulder, </a:t>
            </a:r>
            <a:r>
              <a:rPr lang="de-DE" b="1" dirty="0" smtClean="0"/>
              <a:t>USA</a:t>
            </a:r>
          </a:p>
          <a:p>
            <a:r>
              <a:rPr lang="de-DE" b="1" dirty="0"/>
              <a:t>1st SPRING Meeting, 25. – 28.11.2013, </a:t>
            </a:r>
            <a:r>
              <a:rPr lang="de-DE" b="1" dirty="0" smtClean="0"/>
              <a:t>Titisee, Germany</a:t>
            </a:r>
          </a:p>
          <a:p>
            <a:r>
              <a:rPr lang="de-DE" b="1" dirty="0"/>
              <a:t>2nd SPRING Meeting, 25. – 28.11.2015, </a:t>
            </a:r>
            <a:r>
              <a:rPr lang="de-DE" b="1" dirty="0" err="1"/>
              <a:t>Tatranska</a:t>
            </a:r>
            <a:r>
              <a:rPr lang="de-DE" b="1" dirty="0"/>
              <a:t> </a:t>
            </a:r>
            <a:r>
              <a:rPr lang="de-DE" b="1" dirty="0" err="1" smtClean="0"/>
              <a:t>Lomnica</a:t>
            </a:r>
            <a:r>
              <a:rPr lang="de-DE" b="1" dirty="0" smtClean="0"/>
              <a:t>, </a:t>
            </a:r>
            <a:r>
              <a:rPr lang="de-DE" b="1" dirty="0" err="1" smtClean="0"/>
              <a:t>Slovakia</a:t>
            </a:r>
            <a:endParaRPr lang="de-DE" b="1" dirty="0"/>
          </a:p>
          <a:p>
            <a:r>
              <a:rPr lang="de-DE" b="1" dirty="0" smtClean="0"/>
              <a:t>3rd SPRING Meeting, 15.-17.05.2016, Boulder, USA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088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1195</Words>
  <Application>Microsoft Office PowerPoint</Application>
  <PresentationFormat>Bildschirmpräsentation (4:3)</PresentationFormat>
  <Paragraphs>278</Paragraphs>
  <Slides>31</Slides>
  <Notes>0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Helvetica</vt:lpstr>
      <vt:lpstr>Wingdings</vt:lpstr>
      <vt:lpstr>1_Standarddesign</vt:lpstr>
      <vt:lpstr>The Solar Physics Research Integrated Network Group  –  SPRING  Markus Roth,  Sanjay Gosain,  Frank Hill, Michael Thompson</vt:lpstr>
      <vt:lpstr>PowerPoint-Präsentation</vt:lpstr>
      <vt:lpstr>PowerPoint-Präsentation</vt:lpstr>
      <vt:lpstr>SPRING is part of SOLARNET</vt:lpstr>
      <vt:lpstr>  Synoptic observations:  Solar Physics Research Integrated Network Group (SPRING)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Expected Improvements:  Magnetometry</vt:lpstr>
      <vt:lpstr>Expected Improvements:  Helioseismology</vt:lpstr>
      <vt:lpstr>PowerPoint-Präsentation</vt:lpstr>
      <vt:lpstr>Narrow-band &amp; Broad-band Filtergrams</vt:lpstr>
      <vt:lpstr>Filtergraph v/s Spectrograph</vt:lpstr>
      <vt:lpstr>Filtergraph Approach to SPRING</vt:lpstr>
      <vt:lpstr>Filtergraph Concept (Feasibility)</vt:lpstr>
      <vt:lpstr>Filtergraph (Feasibility)</vt:lpstr>
      <vt:lpstr>Spectrograph (Feasibility)</vt:lpstr>
      <vt:lpstr>PowerPoint-Präsentation</vt:lpstr>
      <vt:lpstr>Final Deliverable</vt:lpstr>
      <vt:lpstr>Summary: Invitation to Contribute to Discussion &amp; Work</vt:lpstr>
      <vt:lpstr>PowerPoint-Präsentation</vt:lpstr>
      <vt:lpstr>Expected Duty Cycle &amp; SNR </vt:lpstr>
      <vt:lpstr>Seeing quality at the GONG sites</vt:lpstr>
      <vt:lpstr>Seeing quality at the GONG sites</vt:lpstr>
      <vt:lpstr>Seeing quality at the GONG sites</vt:lpstr>
      <vt:lpstr>Seeing quality at the GONG sites</vt:lpstr>
      <vt:lpstr>Seeing quality at the GONG sites</vt:lpstr>
      <vt:lpstr>Seeing quality at the GONG sites</vt:lpstr>
      <vt:lpstr>Seeing quality at the GONG sites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Solarnet &amp; SPRING Markus Roth</dc:title>
  <dc:creator>Markus Roth</dc:creator>
  <cp:lastModifiedBy>Markus Roth</cp:lastModifiedBy>
  <cp:revision>123</cp:revision>
  <dcterms:created xsi:type="dcterms:W3CDTF">2013-11-25T11:32:23Z</dcterms:created>
  <dcterms:modified xsi:type="dcterms:W3CDTF">2016-10-19T10:52:04Z</dcterms:modified>
</cp:coreProperties>
</file>