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75" r:id="rId4"/>
    <p:sldId id="279" r:id="rId5"/>
    <p:sldId id="280" r:id="rId6"/>
    <p:sldId id="274" r:id="rId7"/>
    <p:sldId id="272" r:id="rId8"/>
    <p:sldId id="281" r:id="rId9"/>
    <p:sldId id="282" r:id="rId10"/>
    <p:sldId id="266" r:id="rId11"/>
    <p:sldId id="264" r:id="rId12"/>
    <p:sldId id="277" r:id="rId13"/>
    <p:sldId id="283" r:id="rId14"/>
    <p:sldId id="267" r:id="rId15"/>
    <p:sldId id="262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FF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6" autoAdjust="0"/>
    <p:restoredTop sz="96184" autoAdjust="0"/>
  </p:normalViewPr>
  <p:slideViewPr>
    <p:cSldViewPr snapToGrid="0" snapToObjects="1">
      <p:cViewPr varScale="1">
        <p:scale>
          <a:sx n="143" d="100"/>
          <a:sy n="143" d="100"/>
        </p:scale>
        <p:origin x="-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6C3B-2515-B440-90CA-4DCE442DDBF5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F8A44-A8E9-FC46-9070-41D744DF94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6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E449CDD-B097-4044-92FA-D1E12AC20772}" type="slidenum">
              <a:rPr lang="fr-FR" sz="1200"/>
              <a:pPr eaLnBrk="1" hangingPunct="1"/>
              <a:t>4</a:t>
            </a:fld>
            <a:endParaRPr lang="fr-F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9FA221F-7742-0A43-8ED5-992C4FCD063F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E0830F-B90E-E94D-B77D-EAE55D165C8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E0830F-B90E-E94D-B77D-EAE55D165C8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E0830F-B90E-E94D-B77D-EAE55D165C8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4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51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32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40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5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5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1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3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7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A0AF-7D6F-5B47-8236-FF6CE4B38A04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7E1B-6258-9948-8579-1C8B64F878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473"/>
            <a:ext cx="8229600" cy="1143000"/>
          </a:xfr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dirty="0" smtClean="0"/>
              <a:t>CLIMSO at Pic du Midi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8891" y="5608852"/>
            <a:ext cx="3956317" cy="852415"/>
          </a:xfrm>
          <a:solidFill>
            <a:schemeClr val="accent5">
              <a:lumMod val="40000"/>
              <a:lumOff val="60000"/>
              <a:alpha val="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1800" dirty="0" smtClean="0"/>
              <a:t>Laurent Koechlin</a:t>
            </a:r>
          </a:p>
          <a:p>
            <a:pPr marL="0" indent="0" algn="ctr">
              <a:buNone/>
            </a:pPr>
            <a:r>
              <a:rPr lang="fr-FR" sz="1800" dirty="0" smtClean="0"/>
              <a:t>IRAP, Université de Toulouse, CNRS</a:t>
            </a:r>
            <a:endParaRPr lang="fr-FR" sz="1800" dirty="0" smtClean="0">
              <a:solidFill>
                <a:srgbClr val="FF0000"/>
              </a:solidFill>
            </a:endParaRPr>
          </a:p>
        </p:txBody>
      </p:sp>
      <p:pic>
        <p:nvPicPr>
          <p:cNvPr id="7" name="Image 6" descr="LogoCLIMSO-HR-FondBlan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2347" r="6186" b="16328"/>
          <a:stretch/>
        </p:blipFill>
        <p:spPr>
          <a:xfrm>
            <a:off x="6420835" y="4316794"/>
            <a:ext cx="2486392" cy="15703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84" y="1048325"/>
            <a:ext cx="2727748" cy="14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NRSfr-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9" y="2213740"/>
            <a:ext cx="1322057" cy="1322057"/>
          </a:xfrm>
          <a:prstGeom prst="rect">
            <a:avLst/>
          </a:prstGeom>
        </p:spPr>
      </p:pic>
      <p:pic>
        <p:nvPicPr>
          <p:cNvPr id="13" name="Image 12" descr="blason pic du mid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16794"/>
            <a:ext cx="1415457" cy="1718266"/>
          </a:xfrm>
          <a:prstGeom prst="rect">
            <a:avLst/>
          </a:prstGeom>
        </p:spPr>
      </p:pic>
      <p:pic>
        <p:nvPicPr>
          <p:cNvPr id="14" name="Image 13" descr="BM_Quadri_H9m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54" y="2308962"/>
            <a:ext cx="3235445" cy="1081459"/>
          </a:xfrm>
          <a:prstGeom prst="rect">
            <a:avLst/>
          </a:prstGeom>
        </p:spPr>
      </p:pic>
      <p:pic>
        <p:nvPicPr>
          <p:cNvPr id="4" name="Image 3" descr="OMP_logo_CMYK_vec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0" y="3244016"/>
            <a:ext cx="2182223" cy="19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7"/>
            <a:ext cx="8229600" cy="869801"/>
          </a:xfrm>
        </p:spPr>
        <p:txBody>
          <a:bodyPr/>
          <a:lstStyle/>
          <a:p>
            <a:r>
              <a:rPr lang="fr-FR" sz="3200" dirty="0"/>
              <a:t>Solar survey at Pic du Midi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3234" y="4476874"/>
            <a:ext cx="8910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0" dirty="0" smtClean="0"/>
              <a:t>We calibrate our images of the solar disc in H-</a:t>
            </a:r>
            <a:r>
              <a:rPr lang="el-GR" sz="2000" i="0" dirty="0" smtClean="0"/>
              <a:t>α</a:t>
            </a:r>
            <a:r>
              <a:rPr lang="fr-FR" sz="2000" i="0" dirty="0" smtClean="0"/>
              <a:t> and Ca II:</a:t>
            </a:r>
          </a:p>
          <a:p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Emittances </a:t>
            </a:r>
            <a:r>
              <a:rPr lang="fr-FR" sz="2000" dirty="0" smtClean="0"/>
              <a:t>in </a:t>
            </a:r>
            <a:r>
              <a:rPr lang="fr-FR" sz="2000" dirty="0" smtClean="0">
                <a:solidFill>
                  <a:srgbClr val="31859C"/>
                </a:solidFill>
              </a:rPr>
              <a:t>W m^-2 sr^-1</a:t>
            </a:r>
            <a:r>
              <a:rPr lang="fr-FR" sz="2000" dirty="0" smtClean="0"/>
              <a:t>,  in a plane tangent to the surface of the Sun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50387"/>
            <a:ext cx="9144000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The value of a survey is linked to:</a:t>
            </a:r>
          </a:p>
          <a:p>
            <a:endParaRPr lang="fr-FR" sz="2000" dirty="0" smtClean="0">
              <a:solidFill>
                <a:srgbClr val="3366FF"/>
              </a:solidFill>
            </a:endParaRPr>
          </a:p>
          <a:p>
            <a:r>
              <a:rPr lang="fr-FR" sz="2000" dirty="0" smtClean="0">
                <a:solidFill>
                  <a:srgbClr val="3366FF"/>
                </a:solidFill>
              </a:rPr>
              <a:t>Quantity and quality </a:t>
            </a:r>
            <a:r>
              <a:rPr lang="fr-FR" sz="2000" dirty="0" smtClean="0">
                <a:solidFill>
                  <a:srgbClr val="000000"/>
                </a:solidFill>
              </a:rPr>
              <a:t>of data: </a:t>
            </a:r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calibration in physical units, contrast, résolution, regularity of frame rate.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3366FF"/>
                </a:solidFill>
              </a:rPr>
              <a:t>Duration </a:t>
            </a:r>
            <a:r>
              <a:rPr lang="fr-FR" dirty="0">
                <a:solidFill>
                  <a:srgbClr val="000000"/>
                </a:solidFill>
              </a:rPr>
              <a:t>if possible </a:t>
            </a:r>
            <a:r>
              <a:rPr lang="fr-FR" dirty="0" smtClean="0">
                <a:solidFill>
                  <a:srgbClr val="000000"/>
                </a:solidFill>
              </a:rPr>
              <a:t>a large number of solar </a:t>
            </a:r>
            <a:r>
              <a:rPr lang="fr-FR" dirty="0">
                <a:solidFill>
                  <a:srgbClr val="000000"/>
                </a:solidFill>
              </a:rPr>
              <a:t>cycles;</a:t>
            </a:r>
          </a:p>
          <a:p>
            <a:endParaRPr lang="fr-FR" dirty="0">
              <a:solidFill>
                <a:srgbClr val="3366FF"/>
              </a:solidFill>
            </a:endParaRPr>
          </a:p>
          <a:p>
            <a:r>
              <a:rPr lang="fr-FR" dirty="0">
                <a:solidFill>
                  <a:srgbClr val="3366FF"/>
                </a:solidFill>
              </a:rPr>
              <a:t>Satbility </a:t>
            </a:r>
            <a:r>
              <a:rPr lang="fr-FR" dirty="0">
                <a:solidFill>
                  <a:srgbClr val="000000"/>
                </a:solidFill>
              </a:rPr>
              <a:t>of acquisition conditions: wavelength, spatial and temporal  sampling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3366FF"/>
                </a:solidFill>
              </a:rPr>
              <a:t>Ease of acsess </a:t>
            </a:r>
            <a:r>
              <a:rPr lang="fr-FR" sz="2000" dirty="0" smtClean="0">
                <a:solidFill>
                  <a:srgbClr val="000000"/>
                </a:solidFill>
              </a:rPr>
              <a:t>through data bases, free access, no embargo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951" y="5346566"/>
            <a:ext cx="83708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We will soon calibrate too the images of the prominences</a:t>
            </a:r>
            <a:r>
              <a:rPr lang="fr-FR" sz="2000" dirty="0"/>
              <a:t> in H-</a:t>
            </a:r>
            <a:r>
              <a:rPr lang="el-GR" sz="2000" dirty="0" smtClean="0"/>
              <a:t>α</a:t>
            </a:r>
            <a:endParaRPr lang="fr-FR" sz="2000" dirty="0"/>
          </a:p>
          <a:p>
            <a:r>
              <a:rPr lang="fr-FR" dirty="0" smtClean="0"/>
              <a:t>but we need time to implement this calibration on the  He I and Fe XIII channels.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10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7"/>
            <a:ext cx="8229600" cy="1179307"/>
          </a:xfrm>
        </p:spPr>
        <p:txBody>
          <a:bodyPr/>
          <a:lstStyle/>
          <a:p>
            <a:r>
              <a:rPr lang="fr-FR" sz="3200" dirty="0" smtClean="0"/>
              <a:t>Films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23012" y="1976111"/>
            <a:ext cx="113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Disc: H-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020" y="2530109"/>
            <a:ext cx="12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Disc: Ca </a:t>
            </a:r>
            <a:r>
              <a:rPr lang="fr-FR" dirty="0">
                <a:solidFill>
                  <a:srgbClr val="FF00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1077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01" y="159183"/>
            <a:ext cx="8229600" cy="844596"/>
          </a:xfrm>
        </p:spPr>
        <p:txBody>
          <a:bodyPr>
            <a:noAutofit/>
          </a:bodyPr>
          <a:lstStyle/>
          <a:p>
            <a:r>
              <a:rPr lang="fr-FR" sz="3200" dirty="0" smtClean="0"/>
              <a:t>First images of solar corona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3585725" y="1810372"/>
            <a:ext cx="19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couronne Fer XIII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 descr="imoa_10747_c2_20150320_093122_eclip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4005" r="1103"/>
          <a:stretch/>
        </p:blipFill>
        <p:spPr>
          <a:xfrm>
            <a:off x="1904944" y="1119234"/>
            <a:ext cx="4899303" cy="5047628"/>
          </a:xfrm>
          <a:prstGeom prst="rect">
            <a:avLst/>
          </a:prstGeom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039091" y="2643909"/>
            <a:ext cx="1243708" cy="429573"/>
          </a:xfrm>
          <a:prstGeom prst="line">
            <a:avLst/>
          </a:prstGeom>
          <a:noFill/>
          <a:ln w="1908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196" y="2274577"/>
            <a:ext cx="1505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dirty="0" smtClean="0"/>
              <a:t>this?</a:t>
            </a:r>
            <a:endParaRPr lang="fr-FR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6488544" y="4445000"/>
            <a:ext cx="1362363" cy="346364"/>
          </a:xfrm>
          <a:prstGeom prst="line">
            <a:avLst/>
          </a:prstGeom>
          <a:noFill/>
          <a:ln w="1908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5224" y="4791364"/>
            <a:ext cx="62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loop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803607" y="6166862"/>
            <a:ext cx="141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1859C"/>
                </a:solidFill>
              </a:rPr>
              <a:t>2015-03-20</a:t>
            </a:r>
            <a:endParaRPr lang="fr-FR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7"/>
            <a:ext cx="8229600" cy="1179307"/>
          </a:xfrm>
        </p:spPr>
        <p:txBody>
          <a:bodyPr/>
          <a:lstStyle/>
          <a:p>
            <a:r>
              <a:rPr lang="fr-FR" sz="3200" dirty="0" smtClean="0"/>
              <a:t>Films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787005" y="2230481"/>
            <a:ext cx="197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rominences H</a:t>
            </a:r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el-GR" dirty="0">
                <a:solidFill>
                  <a:srgbClr val="FF0000"/>
                </a:solidFill>
              </a:rPr>
              <a:t>α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0914" y="2772553"/>
            <a:ext cx="174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Corona  Fe XIII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4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84325" y="-135492"/>
            <a:ext cx="5967413" cy="748918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sz="4000" i="0" dirty="0" smtClean="0">
                <a:solidFill>
                  <a:schemeClr val="tx1"/>
                </a:solidFill>
                <a:latin typeface="Calibri (Titres)"/>
                <a:cs typeface="Calibri (Titres)"/>
              </a:rPr>
              <a:t>Space weather</a:t>
            </a:r>
            <a:endParaRPr lang="fr-FR" sz="4000" i="0" dirty="0">
              <a:solidFill>
                <a:schemeClr val="tx1"/>
              </a:solidFill>
              <a:latin typeface="Calibri (Titres)"/>
              <a:cs typeface="Calibri (Titres)"/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fr-FR" sz="4000" i="0" dirty="0" smtClean="0">
              <a:solidFill>
                <a:schemeClr val="tx1"/>
              </a:solidFill>
              <a:latin typeface="Academy Engraved LET" charset="0"/>
              <a:cs typeface="Times New Roman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8654" y="1513394"/>
            <a:ext cx="85344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/>
          <a:p>
            <a:pPr marL="876300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i="0" dirty="0" smtClean="0">
                <a:latin typeface="Calibri"/>
                <a:cs typeface="Calibri"/>
              </a:rPr>
              <a:t>The solar disc and prominences are seen in real time by the operators.</a:t>
            </a:r>
          </a:p>
          <a:p>
            <a:pPr marL="876300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 smtClean="0">
                <a:latin typeface="Calibri"/>
                <a:cs typeface="Calibri"/>
              </a:rPr>
              <a:t>they are committed to inform of any large or unusual phenomenon</a:t>
            </a:r>
            <a:endParaRPr lang="fr-FR" i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856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84325" y="57288"/>
            <a:ext cx="6810343" cy="644525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fr-FR" sz="4000" i="0" dirty="0">
                <a:solidFill>
                  <a:schemeClr val="tx1"/>
                </a:solidFill>
                <a:latin typeface="Academy Engraved LET" charset="0"/>
                <a:cs typeface="Times New Roman" charset="0"/>
              </a:rPr>
              <a:t>F</a:t>
            </a:r>
            <a:r>
              <a:rPr lang="fr-FR" sz="4000" i="0" dirty="0" smtClean="0">
                <a:solidFill>
                  <a:schemeClr val="tx1"/>
                </a:solidFill>
                <a:latin typeface="Academy Engraved LET" charset="0"/>
                <a:cs typeface="Times New Roman" charset="0"/>
              </a:rPr>
              <a:t>uture developments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" y="361950"/>
            <a:ext cx="85344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/>
          <a:p>
            <a:pPr marL="876300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876300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110083"/>
            <a:ext cx="9107678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sz="2000" b="1" dirty="0" smtClean="0">
                <a:solidFill>
                  <a:srgbClr val="31859C"/>
                </a:solidFill>
                <a:latin typeface="Calibri"/>
                <a:cs typeface="Calibri"/>
              </a:rPr>
              <a:t>2016</a:t>
            </a:r>
            <a:endParaRPr lang="fr-FR" sz="2000" b="1" dirty="0">
              <a:solidFill>
                <a:srgbClr val="31859C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fr-FR" b="1" dirty="0" smtClean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renewal of the cameras and acquisition software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b="1" dirty="0" smtClean="0">
                <a:solidFill>
                  <a:srgbClr val="31859C"/>
                </a:solidFill>
                <a:cs typeface="Calibri"/>
              </a:rPr>
              <a:t>2017</a:t>
            </a:r>
            <a:endParaRPr lang="fr-FR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- Lucky imaging thanks to the faster cameras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	- Synchronous wavelength modulation (Arturo Lopez Ariste)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will improve contrast and allow more observing time at constant weather conditions</a:t>
            </a:r>
            <a:endParaRPr lang="fr-FR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endParaRPr lang="fr-FR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	- renewed architecture of our data base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- more calibraed channels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- films from the images at "less degraded" resolution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306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84325" y="57288"/>
            <a:ext cx="6831868" cy="644525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fr-FR" sz="4000" i="0" dirty="0">
                <a:latin typeface="Academy Engraved LET" charset="0"/>
                <a:cs typeface="Times New Roman" charset="0"/>
              </a:rPr>
              <a:t>Future developments</a:t>
            </a:r>
          </a:p>
          <a:p>
            <a:pPr algn="ctr" eaLnBrk="1" hangingPunct="1">
              <a:buClrTx/>
              <a:buFontTx/>
              <a:buNone/>
              <a:defRPr/>
            </a:pPr>
            <a:endParaRPr lang="fr-FR" sz="4000" i="0" dirty="0" smtClean="0">
              <a:solidFill>
                <a:srgbClr val="FF0000"/>
              </a:solidFill>
              <a:latin typeface="Academy Engraved LET" charset="0"/>
              <a:cs typeface="Times New Roman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" y="361950"/>
            <a:ext cx="85344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/>
          <a:p>
            <a:pPr marL="876300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876300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75" y="1714944"/>
            <a:ext cx="9142413" cy="307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60" tIns="38160" rIns="38160" bIns="38160"/>
          <a:lstStyle/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sz="2000" dirty="0" smtClean="0">
                <a:solidFill>
                  <a:srgbClr val="31859C"/>
                </a:solidFill>
                <a:cs typeface="Calibri"/>
              </a:rPr>
              <a:t>2018</a:t>
            </a:r>
            <a:r>
              <a:rPr lang="fr-FR" sz="2000" i="0" dirty="0" smtClean="0">
                <a:solidFill>
                  <a:srgbClr val="000000"/>
                </a:solidFill>
                <a:latin typeface="Calibri"/>
                <a:cs typeface="Calibri"/>
              </a:rPr>
              <a:t>, ...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	Velocimetry: disk and prominences</a:t>
            </a:r>
          </a:p>
          <a:p>
            <a:pPr marL="876300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333500" lvl="1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Polarimetry for the  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Fe </a:t>
            </a:r>
            <a:r>
              <a:rPr lang="fr-FR" i="0" dirty="0" smtClean="0">
                <a:solidFill>
                  <a:srgbClr val="000000"/>
                </a:solidFill>
                <a:latin typeface="Calibri"/>
                <a:cs typeface="Calibri"/>
              </a:rPr>
              <a:t>XIII or Fe XIV corona images,</a:t>
            </a:r>
          </a:p>
          <a:p>
            <a:pPr marL="1333500" lvl="1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i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1333500" lvl="1" indent="-454025"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r>
              <a:rPr lang="fr-FR" i="0" dirty="0" smtClean="0">
                <a:solidFill>
                  <a:srgbClr val="000000"/>
                </a:solidFill>
                <a:latin typeface="Calibri"/>
                <a:cs typeface="Calibri"/>
              </a:rPr>
              <a:t>Polarimetry and magnetic fields </a:t>
            </a:r>
            <a:r>
              <a:rPr lang="fr-FR" i="1" dirty="0" smtClean="0">
                <a:solidFill>
                  <a:srgbClr val="000000"/>
                </a:solidFill>
                <a:latin typeface="Calibri"/>
                <a:cs typeface="Calibri"/>
              </a:rPr>
              <a:t>(talk by by </a:t>
            </a:r>
            <a:r>
              <a:rPr lang="fr-FR" i="1" dirty="0" smtClean="0">
                <a:solidFill>
                  <a:srgbClr val="000000"/>
                </a:solidFill>
                <a:cs typeface="Calibri"/>
              </a:rPr>
              <a:t>Arturo Lopez Ariste)</a:t>
            </a:r>
            <a:endParaRPr lang="fr-FR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333500" lvl="1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33500" lvl="1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333500" lvl="1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33500" lvl="1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33500" lvl="1" indent="-454025" eaLnBrk="1" hangingPunct="1">
              <a:buClrTx/>
              <a:buFontTx/>
              <a:buNone/>
              <a:tabLst>
                <a:tab pos="876300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  <a:tab pos="9859963" algn="l"/>
              </a:tabLst>
              <a:defRPr/>
            </a:pPr>
            <a:endParaRPr lang="fr-FR" i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981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189241"/>
            <a:ext cx="8229600" cy="311217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endParaRPr lang="fr-FR" sz="1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The instruments</a:t>
            </a:r>
          </a:p>
          <a:p>
            <a:pPr lvl="1"/>
            <a:r>
              <a:rPr lang="fr-FR" sz="2000" dirty="0" smtClean="0">
                <a:solidFill>
                  <a:srgbClr val="000090"/>
                </a:solidFill>
              </a:rPr>
              <a:t>Solar survey</a:t>
            </a:r>
          </a:p>
          <a:p>
            <a:pPr lvl="1"/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Since 2015: Solar corona with C2</a:t>
            </a:r>
          </a:p>
          <a:p>
            <a:pPr lvl="1"/>
            <a:r>
              <a:rPr lang="fr-FR" sz="2000" dirty="0" smtClean="0">
                <a:solidFill>
                  <a:srgbClr val="31859C"/>
                </a:solidFill>
              </a:rPr>
              <a:t>Space weather</a:t>
            </a:r>
          </a:p>
          <a:p>
            <a:pPr lvl="1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New developments on C1 and C2</a:t>
            </a:r>
          </a:p>
          <a:p>
            <a:pPr lvl="1"/>
            <a:r>
              <a:rPr lang="fr-FR" sz="2000" dirty="0" smtClean="0">
                <a:solidFill>
                  <a:srgbClr val="984807"/>
                </a:solidFill>
              </a:rPr>
              <a:t>Data bases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4418" y="351766"/>
            <a:ext cx="381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CLIMSO at Pic du Midi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651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CLIMSO instruments</a:t>
            </a:r>
            <a:endParaRPr lang="fr-FR" dirty="0"/>
          </a:p>
        </p:txBody>
      </p:sp>
      <p:pic>
        <p:nvPicPr>
          <p:cNvPr id="4" name="Image 1" descr="Fond écran-CLIMSO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 b="8636"/>
          <a:stretch/>
        </p:blipFill>
        <p:spPr bwMode="auto">
          <a:xfrm>
            <a:off x="9095" y="1417638"/>
            <a:ext cx="9144000" cy="426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3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9"/>
          <p:cNvSpPr>
            <a:spLocks/>
          </p:cNvSpPr>
          <p:nvPr/>
        </p:nvSpPr>
        <p:spPr bwMode="auto">
          <a:xfrm>
            <a:off x="762000" y="635000"/>
            <a:ext cx="8064500" cy="5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Two coronagraphs </a:t>
            </a:r>
            <a:r>
              <a:rPr lang="fr-FR" sz="1800" dirty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(C1: H-α, C2: He I) </a:t>
            </a:r>
            <a:r>
              <a:rPr lang="fr-FR" sz="1800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and two solar telescopes (</a:t>
            </a:r>
            <a:r>
              <a:rPr lang="fr-FR" sz="1800" dirty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L1:H-α, L2: Ca II) </a:t>
            </a:r>
          </a:p>
        </p:txBody>
      </p:sp>
      <p:sp>
        <p:nvSpPr>
          <p:cNvPr id="33796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Four solar instruments on the same mount</a:t>
            </a:r>
            <a:endParaRPr lang="fr-FR" sz="3600" dirty="0">
              <a:solidFill>
                <a:srgbClr val="070374"/>
              </a:solidFill>
              <a:latin typeface="Academy Engraved LE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3797" name="Rectangle 12"/>
          <p:cNvSpPr>
            <a:spLocks/>
          </p:cNvSpPr>
          <p:nvPr/>
        </p:nvSpPr>
        <p:spPr bwMode="auto">
          <a:xfrm>
            <a:off x="9191625" y="4611688"/>
            <a:ext cx="184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2" name="Image 1" descr="coupole coro interi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4" y="1319602"/>
            <a:ext cx="8283085" cy="54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3498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600" y="-91440"/>
            <a:ext cx="9042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3200" dirty="0" smtClean="0"/>
              <a:t>A fifth instrument for high precision autoguiding</a:t>
            </a:r>
            <a:endParaRPr lang="en-US" altLang="ja-JP" sz="3200" dirty="0">
              <a:latin typeface="Academy Engraved LE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Picture 3" descr="objectif guidag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7"/>
          <a:stretch/>
        </p:blipFill>
        <p:spPr bwMode="auto">
          <a:xfrm>
            <a:off x="-1" y="609600"/>
            <a:ext cx="2711709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ille to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575530"/>
            <a:ext cx="2306667" cy="238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rille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3" y="578714"/>
            <a:ext cx="4005896" cy="23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215765" y="853123"/>
            <a:ext cx="3221038" cy="854075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1708" y="2954328"/>
            <a:ext cx="898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0000FF"/>
                </a:solidFill>
              </a:rPr>
              <a:t>Diffractive imaging</a:t>
            </a:r>
            <a:r>
              <a:rPr lang="en-US" sz="1800" i="0" dirty="0" smtClean="0"/>
              <a:t>: </a:t>
            </a:r>
            <a:r>
              <a:rPr lang="en-US" sz="1800" i="1" dirty="0" smtClean="0"/>
              <a:t>no lens, no mirror</a:t>
            </a:r>
            <a:r>
              <a:rPr lang="en-US" sz="1800" i="0" dirty="0" smtClean="0"/>
              <a:t>, but a binary aperture carved into a copper plate</a:t>
            </a:r>
            <a:endParaRPr lang="fr-FR" sz="1800" dirty="0"/>
          </a:p>
        </p:txBody>
      </p:sp>
      <p:pic>
        <p:nvPicPr>
          <p:cNvPr id="8" name="Picture 3" descr="tache d_Airy opt Fresnel CLIM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656"/>
            <a:ext cx="1879600" cy="17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gui_20130421-1037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1" y="3434080"/>
            <a:ext cx="1884906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220008"/>
            <a:ext cx="1975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0" dirty="0" smtClean="0"/>
              <a:t>Image of a </a:t>
            </a:r>
          </a:p>
          <a:p>
            <a:pPr algn="ctr"/>
            <a:r>
              <a:rPr lang="en-US" sz="1800" i="0" dirty="0" smtClean="0"/>
              <a:t>point source</a:t>
            </a:r>
          </a:p>
          <a:p>
            <a:pPr algn="ctr"/>
            <a:r>
              <a:rPr lang="en-US" sz="1800" i="0" dirty="0" smtClean="0"/>
              <a:t>(enlarged)</a:t>
            </a:r>
            <a:endParaRPr lang="fr-FR" sz="1800" dirty="0"/>
          </a:p>
        </p:txBody>
      </p:sp>
      <p:sp>
        <p:nvSpPr>
          <p:cNvPr id="11" name="Rectangle 10"/>
          <p:cNvSpPr/>
          <p:nvPr/>
        </p:nvSpPr>
        <p:spPr>
          <a:xfrm>
            <a:off x="2052320" y="5209848"/>
            <a:ext cx="2113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0" dirty="0" smtClean="0"/>
              <a:t>Image of the Sun</a:t>
            </a:r>
          </a:p>
          <a:p>
            <a:pPr algn="ctr"/>
            <a:r>
              <a:rPr lang="en-US" sz="1800" i="0" dirty="0" smtClean="0"/>
              <a:t>fed to the autoguider</a:t>
            </a:r>
            <a:endParaRPr lang="fr-FR" sz="1800" dirty="0"/>
          </a:p>
        </p:txBody>
      </p:sp>
      <p:pic>
        <p:nvPicPr>
          <p:cNvPr id="12" name="Image 11" descr="ecran autoguidage cro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56" y="3397882"/>
            <a:ext cx="3029613" cy="21596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78400" y="5646728"/>
            <a:ext cx="3779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0" dirty="0" smtClean="0"/>
              <a:t>High precision guiding, even if </a:t>
            </a:r>
          </a:p>
          <a:p>
            <a:pPr algn="ctr"/>
            <a:r>
              <a:rPr lang="en-US" sz="1800" i="0" dirty="0" smtClean="0"/>
              <a:t>only part of the Sun is visible.</a:t>
            </a:r>
          </a:p>
          <a:p>
            <a:pPr algn="ctr"/>
            <a:r>
              <a:rPr lang="en-US" sz="1800" dirty="0" smtClean="0"/>
              <a:t>Above: during a partial eclipse.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9894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153429" y="3577184"/>
            <a:ext cx="2436143" cy="309958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dirty="0" smtClean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      </a:t>
            </a:r>
            <a:endParaRPr lang="fr-FR" sz="1400" dirty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pic>
        <p:nvPicPr>
          <p:cNvPr id="49154" name="Image 2" descr="Couronne Fe XIII CLIMSO C2 2016-02-02 12h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02" y="4023462"/>
            <a:ext cx="2848650" cy="28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Image 1" descr="C1-2010904-10554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723" r="-2612"/>
          <a:stretch/>
        </p:blipFill>
        <p:spPr bwMode="auto">
          <a:xfrm>
            <a:off x="2948375" y="3443637"/>
            <a:ext cx="2604729" cy="24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429" y="-2390"/>
            <a:ext cx="2436143" cy="362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-60326"/>
            <a:ext cx="5976202" cy="83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fr-FR" sz="2400" dirty="0" smtClean="0">
                <a:latin typeface="Calibri (Titres)"/>
                <a:cs typeface="Calibri (Titres)"/>
              </a:rPr>
              <a:t>Images from CLIMSO at Pic du Midi :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fr-FR" sz="2400" dirty="0" smtClean="0">
                <a:latin typeface="Calibri (Titres)"/>
                <a:cs typeface="Calibri (Titres)"/>
              </a:rPr>
              <a:t>5 spectral channels sampled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511523" y="1823331"/>
            <a:ext cx="1856846" cy="525401"/>
          </a:xfrm>
          <a:prstGeom prst="rect">
            <a:avLst/>
          </a:prstGeom>
          <a:solidFill>
            <a:srgbClr val="BBE0E3">
              <a:alpha val="70000"/>
            </a:srgbClr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dirty="0" smtClean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solar spectrum(source</a:t>
            </a:r>
            <a:r>
              <a:rPr lang="fr-FR" sz="1400" dirty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 : </a:t>
            </a:r>
            <a:endParaRPr lang="fr-FR" sz="1400" dirty="0" smtClean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dirty="0" smtClean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fr-FR" sz="1400" dirty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.-M. </a:t>
            </a:r>
            <a:r>
              <a:rPr lang="fr-FR" sz="1400" dirty="0" smtClean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Malherbe web pg</a:t>
            </a:r>
            <a:endParaRPr lang="fr-FR" sz="1400" dirty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75" y="770432"/>
            <a:ext cx="2537698" cy="259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06" t="8449" r="17969" b="106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77393" y="1416122"/>
            <a:ext cx="2208679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solidFill>
                  <a:srgbClr val="000090"/>
                </a:solidFill>
                <a:cs typeface="Arial Unicode MS" charset="0"/>
              </a:rPr>
              <a:t>Ca II (393.37 nm</a:t>
            </a:r>
            <a:r>
              <a:rPr lang="fr-FR" dirty="0" smtClean="0">
                <a:solidFill>
                  <a:srgbClr val="000090"/>
                </a:solidFill>
                <a:cs typeface="Arial Unicode MS" charset="0"/>
              </a:rPr>
              <a:t>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i="1" dirty="0">
                <a:solidFill>
                  <a:srgbClr val="000090"/>
                </a:solidFill>
                <a:cs typeface="Arial Unicode MS" charset="0"/>
              </a:rPr>
              <a:t>sampling 1 minute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>
              <a:solidFill>
                <a:srgbClr val="000090"/>
              </a:solidFill>
              <a:cs typeface="Arial Unicode MS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71130"/>
            <a:ext cx="2585973" cy="25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176" t="9668" r="11086" b="82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2057" y="1416122"/>
            <a:ext cx="1895841" cy="8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rgbClr val="FF3333"/>
                </a:solidFill>
                <a:cs typeface="Arial Unicode MS" charset="0"/>
              </a:rPr>
              <a:t>H-</a:t>
            </a:r>
            <a:r>
              <a:rPr lang="fr-FR" dirty="0" smtClean="0">
                <a:solidFill>
                  <a:srgbClr val="FF3333"/>
                </a:solidFill>
                <a:latin typeface="Times New Roman" charset="0"/>
                <a:cs typeface="Arial Unicode MS" charset="0"/>
              </a:rPr>
              <a:t>α</a:t>
            </a:r>
            <a:r>
              <a:rPr lang="fr-FR" dirty="0" smtClean="0">
                <a:solidFill>
                  <a:srgbClr val="FF3333"/>
                </a:solidFill>
                <a:cs typeface="Arial Unicode MS" charset="0"/>
              </a:rPr>
              <a:t> </a:t>
            </a:r>
            <a:r>
              <a:rPr lang="fr-FR" dirty="0">
                <a:solidFill>
                  <a:srgbClr val="FF3333"/>
                </a:solidFill>
                <a:cs typeface="Arial Unicode MS" charset="0"/>
              </a:rPr>
              <a:t>(656.28 nm</a:t>
            </a:r>
            <a:r>
              <a:rPr lang="fr-FR" dirty="0" smtClean="0">
                <a:solidFill>
                  <a:srgbClr val="FF3333"/>
                </a:solidFill>
                <a:cs typeface="Arial Unicode MS" charset="0"/>
              </a:rPr>
              <a:t>)</a:t>
            </a:r>
          </a:p>
          <a:p>
            <a:pPr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i="1" dirty="0" smtClean="0">
                <a:solidFill>
                  <a:srgbClr val="FF3333"/>
                </a:solidFill>
                <a:cs typeface="Arial Unicode MS" charset="0"/>
              </a:rPr>
              <a:t>sampling 1 minute</a:t>
            </a:r>
            <a:endParaRPr lang="fr-FR" sz="1600" i="1" dirty="0">
              <a:solidFill>
                <a:srgbClr val="FF3333"/>
              </a:solidFill>
              <a:cs typeface="Arial Unicode MS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20" y="3443637"/>
            <a:ext cx="2599441" cy="24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79" t="7204" r="6715" b="62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509524" y="2226730"/>
            <a:ext cx="5953629" cy="1085968"/>
          </a:xfrm>
          <a:prstGeom prst="line">
            <a:avLst/>
          </a:prstGeom>
          <a:noFill/>
          <a:ln w="19080" cap="sq">
            <a:solidFill>
              <a:srgbClr val="FF050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solidFill>
                <a:srgbClr val="FF0000"/>
              </a:solidFill>
              <a:cs typeface="Arial Unicode MS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84663" y="117846"/>
            <a:ext cx="2720227" cy="1298276"/>
          </a:xfrm>
          <a:prstGeom prst="line">
            <a:avLst/>
          </a:prstGeom>
          <a:noFill/>
          <a:ln w="19080" cap="sq">
            <a:solidFill>
              <a:srgbClr val="00009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456690" y="3312698"/>
            <a:ext cx="3006464" cy="738348"/>
          </a:xfrm>
          <a:prstGeom prst="line">
            <a:avLst/>
          </a:prstGeom>
          <a:noFill/>
          <a:ln w="19080" cap="sq">
            <a:solidFill>
              <a:srgbClr val="FF050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277393" y="4269766"/>
            <a:ext cx="1895841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rgbClr val="FF0000"/>
                </a:solidFill>
                <a:cs typeface="Arial Unicode MS" charset="0"/>
              </a:rPr>
              <a:t>H-</a:t>
            </a:r>
            <a:r>
              <a:rPr lang="fr-FR" dirty="0" smtClean="0">
                <a:solidFill>
                  <a:srgbClr val="FF0000"/>
                </a:solidFill>
                <a:latin typeface="Times New Roman" charset="0"/>
                <a:cs typeface="Arial Unicode MS" charset="0"/>
              </a:rPr>
              <a:t>α</a:t>
            </a:r>
            <a:r>
              <a:rPr lang="fr-FR" dirty="0" smtClean="0">
                <a:solidFill>
                  <a:srgbClr val="FF0000"/>
                </a:solidFill>
                <a:cs typeface="Arial Unicode MS" charset="0"/>
              </a:rPr>
              <a:t> </a:t>
            </a:r>
            <a:r>
              <a:rPr lang="fr-FR" dirty="0">
                <a:solidFill>
                  <a:srgbClr val="FF0000"/>
                </a:solidFill>
                <a:cs typeface="Arial Unicode MS" charset="0"/>
              </a:rPr>
              <a:t>(656.28 nm</a:t>
            </a:r>
            <a:r>
              <a:rPr lang="fr-FR" dirty="0" smtClean="0">
                <a:solidFill>
                  <a:srgbClr val="FF0000"/>
                </a:solidFill>
                <a:cs typeface="Arial Unicode MS" charset="0"/>
              </a:rPr>
              <a:t>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rgbClr val="FF0000"/>
                </a:solidFill>
                <a:cs typeface="Arial Unicode MS" charset="0"/>
              </a:rPr>
              <a:t>prominences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i="1" dirty="0">
                <a:solidFill>
                  <a:srgbClr val="FF3333"/>
                </a:solidFill>
                <a:cs typeface="Arial Unicode MS" charset="0"/>
              </a:rPr>
              <a:t>sampling 1 </a:t>
            </a:r>
            <a:r>
              <a:rPr lang="fr-FR" sz="1600" i="1" dirty="0" smtClean="0">
                <a:solidFill>
                  <a:srgbClr val="FF3333"/>
                </a:solidFill>
                <a:cs typeface="Arial Unicode MS" charset="0"/>
              </a:rPr>
              <a:t>minute</a:t>
            </a:r>
            <a:endParaRPr lang="fr-FR" sz="1600" i="1" dirty="0">
              <a:solidFill>
                <a:srgbClr val="FF3333"/>
              </a:solidFill>
              <a:cs typeface="Arial Unicode MS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34108" y="4222178"/>
            <a:ext cx="1913790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rgbClr val="FF6600"/>
                </a:solidFill>
                <a:cs typeface="Arial Unicode MS" charset="0"/>
              </a:rPr>
              <a:t>He I </a:t>
            </a:r>
            <a:r>
              <a:rPr lang="fr-FR" dirty="0">
                <a:solidFill>
                  <a:srgbClr val="FF6600"/>
                </a:solidFill>
                <a:cs typeface="Arial Unicode MS" charset="0"/>
              </a:rPr>
              <a:t>(1083.0 nm</a:t>
            </a:r>
            <a:r>
              <a:rPr lang="fr-FR" dirty="0" smtClean="0">
                <a:solidFill>
                  <a:srgbClr val="FF6600"/>
                </a:solidFill>
                <a:cs typeface="Arial Unicode MS" charset="0"/>
              </a:rPr>
              <a:t>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rgbClr val="FF6600"/>
                </a:solidFill>
                <a:cs typeface="Arial Unicode MS" charset="0"/>
              </a:rPr>
              <a:t>prominences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i="1" dirty="0">
                <a:solidFill>
                  <a:srgbClr val="FF6600"/>
                </a:solidFill>
                <a:cs typeface="Arial Unicode MS" charset="0"/>
              </a:rPr>
              <a:t>sampling 1 </a:t>
            </a:r>
            <a:r>
              <a:rPr lang="fr-FR" sz="1600" i="1" dirty="0" smtClean="0">
                <a:solidFill>
                  <a:srgbClr val="FF6600"/>
                </a:solidFill>
                <a:cs typeface="Arial Unicode MS" charset="0"/>
              </a:rPr>
              <a:t>minute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324187" y="3789274"/>
            <a:ext cx="4492631" cy="751772"/>
          </a:xfrm>
          <a:prstGeom prst="line">
            <a:avLst/>
          </a:prstGeom>
          <a:noFill/>
          <a:ln w="19080" cap="sq">
            <a:solidFill>
              <a:srgbClr val="FF66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6062445"/>
            <a:ext cx="5846409" cy="6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  <a:cs typeface="Arial Unicode MS" charset="0"/>
              </a:rPr>
              <a:t>Presently "Service d'observation"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dirty="0" smtClean="0">
                <a:solidFill>
                  <a:schemeClr val="tx1"/>
                </a:solidFill>
                <a:cs typeface="Arial Unicode MS" charset="0"/>
              </a:rPr>
              <a:t>of the French </a:t>
            </a:r>
            <a:r>
              <a:rPr lang="fr-FR" sz="1600" i="1" dirty="0" smtClean="0">
                <a:solidFill>
                  <a:schemeClr val="tx1"/>
                </a:solidFill>
                <a:cs typeface="Arial Unicode MS" charset="0"/>
              </a:rPr>
              <a:t>Institut National des Sciences de l'Univers</a:t>
            </a:r>
            <a:endParaRPr lang="fr-FR" sz="1600" dirty="0" smtClean="0">
              <a:solidFill>
                <a:schemeClr val="tx1"/>
              </a:solidFill>
              <a:cs typeface="Arial Unicode MS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440097" y="4928511"/>
            <a:ext cx="2170321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solidFill>
                  <a:srgbClr val="66FF66"/>
                </a:solidFill>
                <a:cs typeface="Arial Unicode MS" charset="0"/>
              </a:rPr>
              <a:t>Fe XIII (1074.7 nm</a:t>
            </a:r>
            <a:r>
              <a:rPr lang="fr-FR" dirty="0" smtClean="0">
                <a:solidFill>
                  <a:srgbClr val="66FF66"/>
                </a:solidFill>
                <a:cs typeface="Arial Unicode MS" charset="0"/>
              </a:rPr>
              <a:t>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>
                <a:solidFill>
                  <a:srgbClr val="66FF66"/>
                </a:solidFill>
                <a:cs typeface="Arial Unicode MS" charset="0"/>
              </a:rPr>
              <a:t>CORONA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i="1" dirty="0">
                <a:solidFill>
                  <a:srgbClr val="5CFF7F"/>
                </a:solidFill>
                <a:cs typeface="Arial Unicode MS" charset="0"/>
              </a:rPr>
              <a:t>sampling </a:t>
            </a:r>
            <a:r>
              <a:rPr lang="fr-FR" sz="1600" i="1" dirty="0" smtClean="0">
                <a:solidFill>
                  <a:srgbClr val="5CFF7F"/>
                </a:solidFill>
                <a:cs typeface="Arial Unicode MS" charset="0"/>
              </a:rPr>
              <a:t>30 minutes</a:t>
            </a:r>
            <a:endParaRPr lang="fr-FR" sz="1600" i="1" dirty="0">
              <a:solidFill>
                <a:srgbClr val="5CFF7F"/>
              </a:solidFill>
              <a:cs typeface="Arial Unicode MS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7624587" y="3789274"/>
            <a:ext cx="252891" cy="1027349"/>
          </a:xfrm>
          <a:prstGeom prst="line">
            <a:avLst/>
          </a:prstGeom>
          <a:noFill/>
          <a:ln w="19080" cap="sq">
            <a:solidFill>
              <a:srgbClr val="0080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0823" y="3565738"/>
            <a:ext cx="54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cs typeface="Arial Unicode MS" charset="0"/>
              </a:rPr>
              <a:t>I.R.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8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980"/>
            <a:ext cx="8229600" cy="847752"/>
          </a:xfrm>
        </p:spPr>
        <p:txBody>
          <a:bodyPr/>
          <a:lstStyle/>
          <a:p>
            <a:r>
              <a:rPr lang="fr-FR" dirty="0" smtClean="0"/>
              <a:t>Solar survey at Pic du Midi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0213"/>
            <a:ext cx="8229600" cy="3686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 smtClean="0"/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Since 2007: spectral channels H-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;   He I;   Ca II</a:t>
            </a:r>
          </a:p>
          <a:p>
            <a:pPr lvl="1"/>
            <a:endParaRPr lang="fr-FR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</a:rPr>
              <a:t>images: 1 per minute per channel, and the films made from them;</a:t>
            </a:r>
          </a:p>
          <a:p>
            <a:pPr lvl="1"/>
            <a:endParaRPr lang="fr-FR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</a:rPr>
              <a:t>Field:</a:t>
            </a:r>
            <a:r>
              <a:rPr lang="fr-FR" sz="1800" i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</a:rPr>
              <a:t>1.3 solar diameter, </a:t>
            </a:r>
            <a:r>
              <a:rPr lang="fr-FR" sz="1800" i="1" dirty="0" smtClean="0">
                <a:solidFill>
                  <a:schemeClr val="accent5">
                    <a:lumMod val="50000"/>
                  </a:schemeClr>
                </a:solidFill>
              </a:rPr>
              <a:t>resolution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</a:rPr>
              <a:t> 1 arc second (2048*2048 pixels)</a:t>
            </a:r>
          </a:p>
          <a:p>
            <a:pPr lvl="2"/>
            <a:r>
              <a:rPr lang="fr-FR" sz="1800" i="1" dirty="0" smtClean="0">
                <a:solidFill>
                  <a:schemeClr val="accent5">
                    <a:lumMod val="50000"/>
                  </a:schemeClr>
                </a:solidFill>
              </a:rPr>
              <a:t>whole solar disc, prominences, corona </a:t>
            </a:r>
          </a:p>
          <a:p>
            <a:pPr lvl="2"/>
            <a:endParaRPr lang="fr-FR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</a:rPr>
              <a:t>soon to come: velocimetry, polarisation, magnetic field maps: </a:t>
            </a:r>
          </a:p>
          <a:p>
            <a:pPr lvl="2"/>
            <a:r>
              <a:rPr lang="fr-FR" sz="1800" i="1" dirty="0" smtClean="0">
                <a:solidFill>
                  <a:schemeClr val="accent5">
                    <a:lumMod val="50000"/>
                  </a:schemeClr>
                </a:solidFill>
              </a:rPr>
              <a:t>will be presebted by Arturo Lopez Ariste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8285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980"/>
            <a:ext cx="8229600" cy="847752"/>
          </a:xfrm>
        </p:spPr>
        <p:txBody>
          <a:bodyPr/>
          <a:lstStyle/>
          <a:p>
            <a:r>
              <a:rPr lang="fr-FR" dirty="0" smtClean="0"/>
              <a:t>Solar survey at Pic du Midi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1339"/>
            <a:ext cx="8229600" cy="2543479"/>
          </a:xfrm>
        </p:spPr>
        <p:txBody>
          <a:bodyPr>
            <a:normAutofit/>
          </a:bodyPr>
          <a:lstStyle/>
          <a:p>
            <a:endParaRPr lang="fr-FR" sz="1600" dirty="0" smtClean="0"/>
          </a:p>
          <a:p>
            <a:r>
              <a:rPr lang="fr-FR" sz="2400" dirty="0" smtClean="0"/>
              <a:t>These data are freely available through various channels</a:t>
            </a:r>
          </a:p>
          <a:p>
            <a:pPr lvl="1"/>
            <a:r>
              <a:rPr lang="fr-FR" sz="1800" dirty="0" smtClean="0"/>
              <a:t>direct at web page: www.climso.fr</a:t>
            </a:r>
          </a:p>
          <a:p>
            <a:pPr lvl="1"/>
            <a:r>
              <a:rPr lang="fr-FR" sz="1800" dirty="0" smtClean="0"/>
              <a:t>through VOs : VESPA,  EPN-TAP Europlanet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 smtClean="0"/>
              <a:t>synergy with </a:t>
            </a:r>
            <a:r>
              <a:rPr lang="fr-FR" sz="1800" dirty="0"/>
              <a:t>MLSO : 12 </a:t>
            </a:r>
            <a:r>
              <a:rPr lang="fr-FR" sz="1800" dirty="0" smtClean="0"/>
              <a:t>hours time zone difference</a:t>
            </a:r>
            <a:endParaRPr lang="fr-FR" sz="1800" dirty="0"/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  <a:p>
            <a:pPr lvl="1"/>
            <a:endParaRPr lang="fr-FR" sz="1600" dirty="0" smtClean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3998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980"/>
            <a:ext cx="8229600" cy="847752"/>
          </a:xfrm>
        </p:spPr>
        <p:txBody>
          <a:bodyPr/>
          <a:lstStyle/>
          <a:p>
            <a:r>
              <a:rPr lang="fr-FR" dirty="0" smtClean="0"/>
              <a:t>Solar survey at Pic du Midi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6522"/>
            <a:ext cx="8229600" cy="3894296"/>
          </a:xfrm>
        </p:spPr>
        <p:txBody>
          <a:bodyPr>
            <a:normAutofit/>
          </a:bodyPr>
          <a:lstStyle/>
          <a:p>
            <a:endParaRPr lang="fr-FR" sz="1600" dirty="0"/>
          </a:p>
          <a:p>
            <a:r>
              <a:rPr lang="fr-FR" sz="2000" dirty="0" smtClean="0">
                <a:solidFill>
                  <a:srgbClr val="215968"/>
                </a:solidFill>
              </a:rPr>
              <a:t>Particularity of CLIMSO compared to other survey facilities:</a:t>
            </a:r>
          </a:p>
          <a:p>
            <a:endParaRPr lang="fr-FR" sz="2000" dirty="0" smtClean="0">
              <a:solidFill>
                <a:srgbClr val="215968"/>
              </a:solidFill>
            </a:endParaRPr>
          </a:p>
          <a:p>
            <a:pPr lvl="1"/>
            <a:r>
              <a:rPr lang="fr-FR" sz="1800" dirty="0" smtClean="0">
                <a:solidFill>
                  <a:srgbClr val="215968"/>
                </a:solidFill>
              </a:rPr>
              <a:t>Close collaboration with a large group of 90 volonteer astronomers</a:t>
            </a:r>
          </a:p>
          <a:p>
            <a:pPr lvl="2"/>
            <a:r>
              <a:rPr lang="fr-FR" sz="1600" i="1" dirty="0" smtClean="0">
                <a:solidFill>
                  <a:srgbClr val="215968"/>
                </a:solidFill>
              </a:rPr>
              <a:t>financial support from Univ-Toulouse, CNRS, and from a private company</a:t>
            </a:r>
          </a:p>
          <a:p>
            <a:pPr lvl="2"/>
            <a:endParaRPr lang="fr-FR" sz="1600" i="1" dirty="0" smtClean="0">
              <a:solidFill>
                <a:srgbClr val="215968"/>
              </a:solidFill>
            </a:endParaRPr>
          </a:p>
          <a:p>
            <a:pPr lvl="1"/>
            <a:r>
              <a:rPr lang="fr-FR" sz="1800" dirty="0" smtClean="0">
                <a:solidFill>
                  <a:srgbClr val="215968"/>
                </a:solidFill>
              </a:rPr>
              <a:t>Over 50/52 weeks covered, weather allowing</a:t>
            </a:r>
          </a:p>
          <a:p>
            <a:pPr lvl="1"/>
            <a:endParaRPr lang="fr-FR" sz="1800" dirty="0" smtClean="0">
              <a:solidFill>
                <a:srgbClr val="215968"/>
              </a:solidFill>
            </a:endParaRPr>
          </a:p>
          <a:p>
            <a:pPr lvl="1"/>
            <a:r>
              <a:rPr lang="fr-FR" sz="1800" dirty="0" smtClean="0">
                <a:solidFill>
                  <a:srgbClr val="215968"/>
                </a:solidFill>
              </a:rPr>
              <a:t>Large direct public audience: 4500 visitors / year in the dome !</a:t>
            </a:r>
          </a:p>
          <a:p>
            <a:pPr lvl="2"/>
            <a:r>
              <a:rPr lang="fr-FR" sz="1600" i="1" dirty="0" smtClean="0">
                <a:solidFill>
                  <a:srgbClr val="215968"/>
                </a:solidFill>
              </a:rPr>
              <a:t>drastic cleaning (dust) constraints !</a:t>
            </a:r>
          </a:p>
          <a:p>
            <a:pPr lvl="2"/>
            <a:endParaRPr lang="fr-FR" sz="1600" i="1" dirty="0" smtClean="0">
              <a:solidFill>
                <a:srgbClr val="215968"/>
              </a:solidFill>
            </a:endParaRPr>
          </a:p>
          <a:p>
            <a:pPr lvl="1"/>
            <a:r>
              <a:rPr lang="fr-FR" sz="1800" dirty="0" smtClean="0">
                <a:solidFill>
                  <a:srgbClr val="215968"/>
                </a:solidFill>
              </a:rPr>
              <a:t>and last but not least: Space Weather alert</a:t>
            </a:r>
            <a:endParaRPr lang="fr-FR" sz="1400" dirty="0" smtClean="0">
              <a:solidFill>
                <a:srgbClr val="215968"/>
              </a:solidFill>
            </a:endParaRP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95077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586</Words>
  <Application>Microsoft Macintosh PowerPoint</Application>
  <PresentationFormat>Présentation à l'écran (4:3)</PresentationFormat>
  <Paragraphs>138</Paragraphs>
  <Slides>16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CLIMSO at Pic du Midi</vt:lpstr>
      <vt:lpstr>Présentation PowerPoint</vt:lpstr>
      <vt:lpstr>CLIMSO instruments</vt:lpstr>
      <vt:lpstr>Four solar instruments on the same mount</vt:lpstr>
      <vt:lpstr>A fifth instrument for high precision autoguiding</vt:lpstr>
      <vt:lpstr>Présentation PowerPoint</vt:lpstr>
      <vt:lpstr>Solar survey at Pic du Midi</vt:lpstr>
      <vt:lpstr>Solar survey at Pic du Midi</vt:lpstr>
      <vt:lpstr>Solar survey at Pic du Midi</vt:lpstr>
      <vt:lpstr>Solar survey at Pic du Midi</vt:lpstr>
      <vt:lpstr>Films</vt:lpstr>
      <vt:lpstr>First images of solar corona</vt:lpstr>
      <vt:lpstr>Films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Pic du Midi coronagraphic system</dc:title>
  <dc:creator>Utilisateur de Microsoft Office</dc:creator>
  <cp:lastModifiedBy>Utilisateur de Microsoft Office</cp:lastModifiedBy>
  <cp:revision>150</cp:revision>
  <dcterms:created xsi:type="dcterms:W3CDTF">2015-05-28T16:59:46Z</dcterms:created>
  <dcterms:modified xsi:type="dcterms:W3CDTF">2016-11-08T12:45:00Z</dcterms:modified>
</cp:coreProperties>
</file>