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7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17/11/2016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17/11/2016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17/11/2016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17/11/2016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17/11/2016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17/11/2016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17/11/2016</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17/11/2016</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17/11/2016</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17/11/2016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17/11/2016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17/11/2016</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normAutofit fontScale="85000" lnSpcReduction="20000"/>
          </a:bodyPr>
          <a:lstStyle/>
          <a:p>
            <a:r>
              <a:rPr lang="fr-FR" dirty="0" err="1" smtClean="0"/>
              <a:t>Space</a:t>
            </a:r>
            <a:r>
              <a:rPr lang="fr-FR" dirty="0" smtClean="0"/>
              <a:t> </a:t>
            </a:r>
            <a:r>
              <a:rPr lang="fr-FR" dirty="0" err="1" smtClean="0"/>
              <a:t>Weather</a:t>
            </a:r>
            <a:r>
              <a:rPr lang="fr-FR" dirty="0" smtClean="0"/>
              <a:t> and INSU</a:t>
            </a:r>
          </a:p>
          <a:p>
            <a:r>
              <a:rPr lang="fr-FR" dirty="0" smtClean="0"/>
              <a:t>ANO6</a:t>
            </a:r>
          </a:p>
          <a:p>
            <a:endParaRPr lang="fr-FR" dirty="0"/>
          </a:p>
          <a:p>
            <a:r>
              <a:rPr lang="fr-FR" dirty="0" smtClean="0"/>
              <a:t>N. </a:t>
            </a:r>
            <a:r>
              <a:rPr lang="fr-FR" dirty="0" err="1" smtClean="0"/>
              <a:t>Vilmer</a:t>
            </a:r>
            <a:r>
              <a:rPr lang="fr-FR" dirty="0" smtClean="0"/>
              <a:t> </a:t>
            </a:r>
          </a:p>
          <a:p>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331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71421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ZoneTexte 3"/>
          <p:cNvSpPr txBox="1"/>
          <p:nvPr/>
        </p:nvSpPr>
        <p:spPr>
          <a:xfrm>
            <a:off x="395536" y="6165304"/>
            <a:ext cx="2483056" cy="369332"/>
          </a:xfrm>
          <a:prstGeom prst="rect">
            <a:avLst/>
          </a:prstGeom>
          <a:noFill/>
        </p:spPr>
        <p:txBody>
          <a:bodyPr wrap="square" rtlCol="0">
            <a:spAutoFit/>
          </a:bodyPr>
          <a:lstStyle/>
          <a:p>
            <a:r>
              <a:rPr lang="fr-FR" dirty="0"/>
              <a:t>http://insu.obspm.fr/</a:t>
            </a: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332656"/>
            <a:ext cx="8964488" cy="31683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7701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77299"/>
            <a:ext cx="8064896" cy="6845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Ellipse 3"/>
          <p:cNvSpPr/>
          <p:nvPr/>
        </p:nvSpPr>
        <p:spPr>
          <a:xfrm>
            <a:off x="1115616" y="1916832"/>
            <a:ext cx="7416824"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p:cNvSpPr/>
          <p:nvPr/>
        </p:nvSpPr>
        <p:spPr>
          <a:xfrm>
            <a:off x="755576" y="3068960"/>
            <a:ext cx="8388424" cy="18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p:cNvSpPr/>
          <p:nvPr/>
        </p:nvSpPr>
        <p:spPr>
          <a:xfrm>
            <a:off x="1547664" y="5589240"/>
            <a:ext cx="7488832" cy="6480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16630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Questions / discussion?</a:t>
            </a:r>
            <a:endParaRPr lang="fr-FR" dirty="0"/>
          </a:p>
        </p:txBody>
      </p:sp>
      <p:sp>
        <p:nvSpPr>
          <p:cNvPr id="3" name="Espace réservé du contenu 2"/>
          <p:cNvSpPr>
            <a:spLocks noGrp="1"/>
          </p:cNvSpPr>
          <p:nvPr>
            <p:ph idx="1"/>
          </p:nvPr>
        </p:nvSpPr>
        <p:spPr>
          <a:xfrm>
            <a:off x="107504" y="1196752"/>
            <a:ext cx="8579296" cy="4929411"/>
          </a:xfrm>
        </p:spPr>
        <p:txBody>
          <a:bodyPr>
            <a:normAutofit fontScale="85000" lnSpcReduction="10000"/>
          </a:bodyPr>
          <a:lstStyle/>
          <a:p>
            <a:r>
              <a:rPr lang="fr-FR" dirty="0" smtClean="0"/>
              <a:t>Importance des aspects sociétaux?</a:t>
            </a:r>
          </a:p>
          <a:p>
            <a:r>
              <a:rPr lang="fr-FR" dirty="0" smtClean="0"/>
              <a:t>Recherche appliquée météo espace (</a:t>
            </a:r>
            <a:r>
              <a:rPr lang="fr-FR" dirty="0" err="1" smtClean="0"/>
              <a:t>space</a:t>
            </a:r>
            <a:r>
              <a:rPr lang="fr-FR" dirty="0" smtClean="0"/>
              <a:t> </a:t>
            </a:r>
            <a:r>
              <a:rPr lang="fr-FR" dirty="0" err="1" smtClean="0"/>
              <a:t>weather</a:t>
            </a:r>
            <a:r>
              <a:rPr lang="fr-FR" dirty="0" smtClean="0"/>
              <a:t>) (outils/</a:t>
            </a:r>
            <a:r>
              <a:rPr lang="fr-FR" dirty="0" err="1" smtClean="0"/>
              <a:t>tools</a:t>
            </a:r>
            <a:r>
              <a:rPr lang="fr-FR" dirty="0" smtClean="0"/>
              <a:t>)</a:t>
            </a:r>
          </a:p>
          <a:p>
            <a:pPr marL="0" indent="0">
              <a:buNone/>
            </a:pPr>
            <a:r>
              <a:rPr lang="fr-FR" dirty="0" smtClean="0"/>
              <a:t>/ Recherche fondamentale (physique des relations soleil-terre) (</a:t>
            </a:r>
            <a:r>
              <a:rPr lang="fr-FR" dirty="0" err="1" smtClean="0"/>
              <a:t>solar</a:t>
            </a:r>
            <a:r>
              <a:rPr lang="fr-FR" dirty="0" smtClean="0"/>
              <a:t> </a:t>
            </a:r>
            <a:r>
              <a:rPr lang="fr-FR" dirty="0" err="1" smtClean="0"/>
              <a:t>terrestrial</a:t>
            </a:r>
            <a:r>
              <a:rPr lang="fr-FR" dirty="0" smtClean="0"/>
              <a:t> </a:t>
            </a:r>
            <a:r>
              <a:rPr lang="fr-FR" dirty="0" err="1" smtClean="0"/>
              <a:t>relationship</a:t>
            </a:r>
            <a:r>
              <a:rPr lang="fr-FR" dirty="0" smtClean="0"/>
              <a:t>) (outils/</a:t>
            </a:r>
            <a:r>
              <a:rPr lang="fr-FR" dirty="0" err="1" smtClean="0"/>
              <a:t>tools</a:t>
            </a:r>
            <a:r>
              <a:rPr lang="fr-FR" dirty="0" smtClean="0"/>
              <a:t>)</a:t>
            </a:r>
          </a:p>
          <a:p>
            <a:pPr>
              <a:buFontTx/>
              <a:buChar char="-"/>
            </a:pPr>
            <a:r>
              <a:rPr lang="fr-FR" dirty="0" smtClean="0"/>
              <a:t>Fourniture données/produits en temps réel (real time) pour utilisateurs prévision (</a:t>
            </a:r>
            <a:r>
              <a:rPr lang="fr-FR" dirty="0" err="1" smtClean="0"/>
              <a:t>forecast</a:t>
            </a:r>
            <a:r>
              <a:rPr lang="fr-FR" dirty="0" smtClean="0"/>
              <a:t>)</a:t>
            </a:r>
          </a:p>
          <a:p>
            <a:pPr>
              <a:buFontTx/>
              <a:buChar char="-"/>
            </a:pPr>
            <a:r>
              <a:rPr lang="fr-FR" dirty="0" smtClean="0"/>
              <a:t>Surveillance continue (</a:t>
            </a:r>
            <a:r>
              <a:rPr lang="fr-FR" dirty="0" err="1" smtClean="0"/>
              <a:t>survey</a:t>
            </a:r>
            <a:r>
              <a:rPr lang="fr-FR" dirty="0" smtClean="0"/>
              <a:t>)</a:t>
            </a:r>
          </a:p>
          <a:p>
            <a:pPr>
              <a:buFontTx/>
              <a:buChar char="-"/>
            </a:pPr>
            <a:r>
              <a:rPr lang="fr-FR" dirty="0" smtClean="0"/>
              <a:t>Analyse post-événements (bases données, outils…)</a:t>
            </a:r>
          </a:p>
          <a:p>
            <a:pPr>
              <a:buFontTx/>
              <a:buChar char="-"/>
            </a:pPr>
            <a:r>
              <a:rPr lang="fr-FR" dirty="0" smtClean="0"/>
              <a:t>Transition outils recherche/outils applications</a:t>
            </a:r>
          </a:p>
          <a:p>
            <a:pPr marL="0" indent="0">
              <a:buNone/>
            </a:pPr>
            <a:r>
              <a:rPr lang="fr-FR" dirty="0" smtClean="0"/>
              <a:t>     (</a:t>
            </a:r>
            <a:r>
              <a:rPr lang="fr-FR" dirty="0" err="1" smtClean="0"/>
              <a:t>From</a:t>
            </a:r>
            <a:r>
              <a:rPr lang="fr-FR" dirty="0" smtClean="0"/>
              <a:t> </a:t>
            </a:r>
            <a:r>
              <a:rPr lang="fr-FR" dirty="0" err="1" smtClean="0"/>
              <a:t>research</a:t>
            </a:r>
            <a:r>
              <a:rPr lang="fr-FR" dirty="0" smtClean="0"/>
              <a:t> to </a:t>
            </a:r>
            <a:r>
              <a:rPr lang="fr-FR" dirty="0" err="1" smtClean="0"/>
              <a:t>operations</a:t>
            </a:r>
            <a:r>
              <a:rPr lang="fr-FR" dirty="0" smtClean="0"/>
              <a:t>)</a:t>
            </a:r>
          </a:p>
          <a:p>
            <a:pPr>
              <a:buFontTx/>
              <a:buChar char="-"/>
            </a:pPr>
            <a:endParaRPr lang="fr-FR" dirty="0" smtClean="0"/>
          </a:p>
          <a:p>
            <a:pPr>
              <a:buFontTx/>
              <a:buChar char="-"/>
            </a:pPr>
            <a:endParaRPr lang="fr-FR" dirty="0" smtClean="0"/>
          </a:p>
          <a:p>
            <a:pPr marL="0" indent="0">
              <a:buNone/>
            </a:pPr>
            <a:endParaRPr lang="fr-FR" dirty="0"/>
          </a:p>
          <a:p>
            <a:pPr marL="0" indent="0">
              <a:buNone/>
            </a:pPr>
            <a:endParaRPr lang="fr-FR" dirty="0" smtClean="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a:p>
            <a:endParaRPr lang="fr-FR" dirty="0"/>
          </a:p>
        </p:txBody>
      </p:sp>
    </p:spTree>
    <p:extLst>
      <p:ext uri="{BB962C8B-B14F-4D97-AF65-F5344CB8AC3E}">
        <p14:creationId xmlns:p14="http://schemas.microsoft.com/office/powerpoint/2010/main" val="821960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764704"/>
            <a:ext cx="8568952" cy="5832648"/>
          </a:xfrm>
        </p:spPr>
        <p:txBody>
          <a:bodyPr>
            <a:normAutofit fontScale="92500" lnSpcReduction="10000"/>
          </a:bodyPr>
          <a:lstStyle/>
          <a:p>
            <a:r>
              <a:rPr lang="fr-FR" dirty="0" smtClean="0"/>
              <a:t>Limites du domaine SO6</a:t>
            </a:r>
            <a:endParaRPr lang="fr-FR" dirty="0"/>
          </a:p>
          <a:p>
            <a:r>
              <a:rPr lang="fr-FR" dirty="0" smtClean="0"/>
              <a:t>Frontière entre SO5/SO6 (bases données) </a:t>
            </a:r>
          </a:p>
          <a:p>
            <a:r>
              <a:rPr lang="fr-FR" dirty="0" smtClean="0"/>
              <a:t>Environnement terrestre (extension vers environnements planétaires…)</a:t>
            </a:r>
          </a:p>
          <a:p>
            <a:r>
              <a:rPr lang="fr-FR" dirty="0" smtClean="0"/>
              <a:t>Organisation française? Européenne (</a:t>
            </a:r>
            <a:r>
              <a:rPr lang="fr-FR" dirty="0" err="1" smtClean="0"/>
              <a:t>e.g</a:t>
            </a:r>
            <a:r>
              <a:rPr lang="fr-FR" dirty="0" smtClean="0"/>
              <a:t>. H alpha)</a:t>
            </a:r>
          </a:p>
          <a:p>
            <a:r>
              <a:rPr lang="fr-FR" dirty="0" smtClean="0"/>
              <a:t>Un grand service SO6 pour les aspects météo de l’espace ? Données temps réel? Outils temps réel?</a:t>
            </a:r>
          </a:p>
          <a:p>
            <a:r>
              <a:rPr lang="fr-FR" dirty="0" smtClean="0"/>
              <a:t>Relations avec activités SHM?</a:t>
            </a:r>
          </a:p>
          <a:p>
            <a:r>
              <a:rPr lang="fr-FR" dirty="0" smtClean="0"/>
              <a:t>Relations avec services européens?</a:t>
            </a:r>
          </a:p>
          <a:p>
            <a:r>
              <a:rPr lang="fr-FR" dirty="0" smtClean="0"/>
              <a:t>Développements instrumentation relations soleil-terre/ Météo espace (Labellisation SO6 possibles?)</a:t>
            </a:r>
          </a:p>
          <a:p>
            <a:r>
              <a:rPr lang="fr-FR" dirty="0" smtClean="0"/>
              <a:t>Plus lié aux impacts sociétaux</a:t>
            </a:r>
            <a:endParaRPr lang="fr-FR" dirty="0"/>
          </a:p>
        </p:txBody>
      </p:sp>
    </p:spTree>
    <p:extLst>
      <p:ext uri="{BB962C8B-B14F-4D97-AF65-F5344CB8AC3E}">
        <p14:creationId xmlns:p14="http://schemas.microsoft.com/office/powerpoint/2010/main" val="2164868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17638"/>
          </a:xfrm>
        </p:spPr>
        <p:txBody>
          <a:bodyPr>
            <a:normAutofit fontScale="90000"/>
          </a:bodyPr>
          <a:lstStyle/>
          <a:p>
            <a:r>
              <a:rPr lang="fr-FR" dirty="0" smtClean="0"/>
              <a:t/>
            </a:r>
            <a:br>
              <a:rPr lang="fr-FR" dirty="0" smtClean="0"/>
            </a:br>
            <a:r>
              <a:rPr lang="fr-FR" dirty="0"/>
              <a:t/>
            </a:r>
            <a:br>
              <a:rPr lang="fr-FR" dirty="0"/>
            </a:br>
            <a:r>
              <a:rPr lang="fr-FR" dirty="0" smtClean="0"/>
              <a:t>Les </a:t>
            </a:r>
            <a:r>
              <a:rPr lang="fr-FR" dirty="0"/>
              <a:t>services </a:t>
            </a:r>
            <a:r>
              <a:rPr lang="fr-FR" dirty="0" smtClean="0"/>
              <a:t>nationaux d’observation </a:t>
            </a:r>
            <a:r>
              <a:rPr lang="fr-FR" dirty="0"/>
              <a:t>et les </a:t>
            </a:r>
            <a:r>
              <a:rPr lang="fr-FR" dirty="0" smtClean="0"/>
              <a:t>moyens nationaux </a:t>
            </a:r>
            <a:r>
              <a:rPr lang="fr-FR" dirty="0"/>
              <a:t>labellisés</a:t>
            </a:r>
            <a:br>
              <a:rPr lang="fr-FR" dirty="0"/>
            </a:br>
            <a:endParaRPr lang="fr-FR" dirty="0"/>
          </a:p>
        </p:txBody>
      </p:sp>
      <p:sp>
        <p:nvSpPr>
          <p:cNvPr id="3" name="Espace réservé du contenu 2"/>
          <p:cNvSpPr>
            <a:spLocks noGrp="1"/>
          </p:cNvSpPr>
          <p:nvPr>
            <p:ph idx="1"/>
          </p:nvPr>
        </p:nvSpPr>
        <p:spPr>
          <a:xfrm>
            <a:off x="395536" y="1844824"/>
            <a:ext cx="8208912" cy="4281339"/>
          </a:xfrm>
        </p:spPr>
        <p:txBody>
          <a:bodyPr/>
          <a:lstStyle/>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r>
              <a:rPr lang="fr-FR" dirty="0" smtClean="0"/>
              <a:t>http</a:t>
            </a:r>
            <a:r>
              <a:rPr lang="fr-FR" dirty="0"/>
              <a:t>://www.insu.cnrs.fr/node/1228</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869160"/>
            <a:ext cx="592455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3039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latin typeface="Times New Roman"/>
            </a:endParaRPr>
          </a:p>
          <a:p>
            <a:endParaRPr lang="fr-FR" dirty="0"/>
          </a:p>
          <a:p>
            <a:endParaRPr lang="fr-FR" dirty="0">
              <a:latin typeface="Times New Roman"/>
            </a:endParaRPr>
          </a:p>
          <a:p>
            <a:endParaRPr lang="fr-F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000"/>
            <a:ext cx="9144000" cy="705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Ellipse 4"/>
          <p:cNvSpPr/>
          <p:nvPr/>
        </p:nvSpPr>
        <p:spPr>
          <a:xfrm>
            <a:off x="395536" y="5013176"/>
            <a:ext cx="2448272" cy="9361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avec flèche 6"/>
          <p:cNvCxnSpPr/>
          <p:nvPr/>
        </p:nvCxnSpPr>
        <p:spPr>
          <a:xfrm flipV="1">
            <a:off x="2627784" y="3212976"/>
            <a:ext cx="4752528" cy="226825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755576" y="6165304"/>
            <a:ext cx="6781159" cy="369332"/>
          </a:xfrm>
          <a:prstGeom prst="rect">
            <a:avLst/>
          </a:prstGeom>
          <a:noFill/>
        </p:spPr>
        <p:txBody>
          <a:bodyPr wrap="square" rtlCol="0">
            <a:spAutoFit/>
          </a:bodyPr>
          <a:lstStyle/>
          <a:p>
            <a:r>
              <a:rPr lang="fr-FR" dirty="0"/>
              <a:t>http://www.insu.cnrs.fr/files/insu-sno2016-vf_maj7avril2016.pdf</a:t>
            </a:r>
          </a:p>
        </p:txBody>
      </p:sp>
      <p:sp>
        <p:nvSpPr>
          <p:cNvPr id="10" name="ZoneTexte 9"/>
          <p:cNvSpPr txBox="1"/>
          <p:nvPr/>
        </p:nvSpPr>
        <p:spPr>
          <a:xfrm>
            <a:off x="3275856" y="4869160"/>
            <a:ext cx="5760641" cy="1200329"/>
          </a:xfrm>
          <a:prstGeom prst="rect">
            <a:avLst/>
          </a:prstGeom>
          <a:noFill/>
        </p:spPr>
        <p:txBody>
          <a:bodyPr wrap="square" rtlCol="0">
            <a:spAutoFit/>
          </a:bodyPr>
          <a:lstStyle/>
          <a:p>
            <a:r>
              <a:rPr lang="fr-FR" b="1" dirty="0"/>
              <a:t>Comité de coordination ANO6 :</a:t>
            </a:r>
          </a:p>
          <a:p>
            <a:r>
              <a:rPr lang="fr-FR" dirty="0"/>
              <a:t>Frédéric </a:t>
            </a:r>
            <a:r>
              <a:rPr lang="fr-FR" dirty="0" err="1"/>
              <a:t>Auchère</a:t>
            </a:r>
            <a:r>
              <a:rPr lang="fr-FR" dirty="0"/>
              <a:t>, Dominique Fontaine, Daniel </a:t>
            </a:r>
            <a:r>
              <a:rPr lang="fr-FR" dirty="0" err="1"/>
              <a:t>Hestroffer</a:t>
            </a:r>
            <a:r>
              <a:rPr lang="fr-FR" dirty="0"/>
              <a:t>, Benoit </a:t>
            </a:r>
            <a:r>
              <a:rPr lang="fr-FR" dirty="0" err="1"/>
              <a:t>Lavraud</a:t>
            </a:r>
            <a:r>
              <a:rPr lang="fr-FR" dirty="0"/>
              <a:t>, Aurélie </a:t>
            </a:r>
            <a:r>
              <a:rPr lang="fr-FR" dirty="0" err="1"/>
              <a:t>Marchaudon</a:t>
            </a:r>
            <a:r>
              <a:rPr lang="fr-FR" dirty="0"/>
              <a:t> (CSAA, coordinatrice), Nicole </a:t>
            </a:r>
            <a:r>
              <a:rPr lang="fr-FR" dirty="0" err="1"/>
              <a:t>Vilmer</a:t>
            </a:r>
            <a:r>
              <a:rPr lang="fr-FR" dirty="0"/>
              <a:t> (présidente)</a:t>
            </a:r>
          </a:p>
        </p:txBody>
      </p:sp>
    </p:spTree>
    <p:extLst>
      <p:ext uri="{BB962C8B-B14F-4D97-AF65-F5344CB8AC3E}">
        <p14:creationId xmlns:p14="http://schemas.microsoft.com/office/powerpoint/2010/main" val="555617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0"/>
            <a:ext cx="8435280" cy="764704"/>
          </a:xfrm>
        </p:spPr>
        <p:txBody>
          <a:bodyPr>
            <a:normAutofit/>
          </a:bodyPr>
          <a:lstStyle/>
          <a:p>
            <a:r>
              <a:rPr lang="fr-FR" sz="3200" dirty="0"/>
              <a:t>http://www.insu.cnrs.fr/node/4144</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0528" y="586272"/>
            <a:ext cx="9145016" cy="6459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9481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91264" cy="1417638"/>
          </a:xfrm>
        </p:spPr>
        <p:txBody>
          <a:bodyPr>
            <a:normAutofit fontScale="90000"/>
          </a:bodyPr>
          <a:lstStyle/>
          <a:p>
            <a:r>
              <a:rPr lang="fr-FR" dirty="0"/>
              <a:t>AA</a:t>
            </a:r>
            <a:br>
              <a:rPr lang="fr-FR" dirty="0"/>
            </a:br>
            <a:r>
              <a:rPr lang="fr-FR" dirty="0"/>
              <a:t>-</a:t>
            </a:r>
            <a:br>
              <a:rPr lang="fr-FR" dirty="0"/>
            </a:br>
            <a:r>
              <a:rPr lang="fr-FR" dirty="0" smtClean="0"/>
              <a:t>ANO-6 </a:t>
            </a:r>
            <a:r>
              <a:rPr lang="fr-FR" dirty="0"/>
              <a:t>Surveillance du Soleil et de l'environnement spatial de la Terre</a:t>
            </a:r>
            <a:br>
              <a:rPr lang="fr-FR" dirty="0"/>
            </a:br>
            <a:endParaRPr lang="fr-FR" dirty="0"/>
          </a:p>
        </p:txBody>
      </p:sp>
      <p:sp>
        <p:nvSpPr>
          <p:cNvPr id="3" name="Espace réservé du contenu 2"/>
          <p:cNvSpPr>
            <a:spLocks noGrp="1"/>
          </p:cNvSpPr>
          <p:nvPr>
            <p:ph idx="1"/>
          </p:nvPr>
        </p:nvSpPr>
        <p:spPr>
          <a:xfrm>
            <a:off x="179512" y="1772816"/>
            <a:ext cx="8712968" cy="4824536"/>
          </a:xfrm>
        </p:spPr>
        <p:txBody>
          <a:bodyPr/>
          <a:lstStyle/>
          <a:p>
            <a:r>
              <a:rPr lang="fr-FR" dirty="0" smtClean="0"/>
              <a:t>NEO , </a:t>
            </a:r>
            <a:r>
              <a:rPr lang="fr-FR" dirty="0" err="1" smtClean="0"/>
              <a:t>space</a:t>
            </a:r>
            <a:r>
              <a:rPr lang="fr-FR" dirty="0" smtClean="0"/>
              <a:t> </a:t>
            </a:r>
            <a:r>
              <a:rPr lang="fr-FR" dirty="0" err="1" smtClean="0"/>
              <a:t>debris</a:t>
            </a:r>
            <a:r>
              <a:rPr lang="fr-FR" dirty="0" smtClean="0"/>
              <a:t> and </a:t>
            </a:r>
            <a:r>
              <a:rPr lang="fr-FR" dirty="0" err="1" smtClean="0"/>
              <a:t>space</a:t>
            </a:r>
            <a:r>
              <a:rPr lang="fr-FR" dirty="0" smtClean="0"/>
              <a:t> </a:t>
            </a:r>
            <a:r>
              <a:rPr lang="fr-FR" dirty="0" err="1" smtClean="0"/>
              <a:t>weather</a:t>
            </a:r>
            <a:endParaRPr lang="fr-FR" dirty="0" smtClean="0"/>
          </a:p>
          <a:p>
            <a:r>
              <a:rPr lang="fr-FR" dirty="0" smtClean="0"/>
              <a:t>Leur </a:t>
            </a:r>
            <a:r>
              <a:rPr lang="fr-FR" dirty="0"/>
              <a:t>prévision opérationnelle et leur surveillance systématique font l'objet </a:t>
            </a:r>
            <a:r>
              <a:rPr lang="fr-FR" dirty="0" smtClean="0"/>
              <a:t> d'un </a:t>
            </a:r>
            <a:r>
              <a:rPr lang="fr-FR" dirty="0"/>
              <a:t>intense </a:t>
            </a:r>
            <a:r>
              <a:rPr lang="fr-FR" dirty="0" smtClean="0"/>
              <a:t>développement </a:t>
            </a:r>
            <a:r>
              <a:rPr lang="fr-FR" dirty="0"/>
              <a:t>dans tous les pays et particulièrement en Europe dans le cadre du </a:t>
            </a:r>
          </a:p>
          <a:p>
            <a:r>
              <a:rPr lang="fr-FR" dirty="0"/>
              <a:t>programme SSA (</a:t>
            </a:r>
            <a:r>
              <a:rPr lang="fr-FR" dirty="0" err="1"/>
              <a:t>Space</a:t>
            </a:r>
            <a:r>
              <a:rPr lang="fr-FR" dirty="0"/>
              <a:t> </a:t>
            </a:r>
            <a:r>
              <a:rPr lang="fr-FR" dirty="0" err="1"/>
              <a:t>Situational</a:t>
            </a:r>
            <a:r>
              <a:rPr lang="fr-FR" dirty="0"/>
              <a:t> </a:t>
            </a:r>
            <a:r>
              <a:rPr lang="fr-FR" dirty="0" err="1"/>
              <a:t>Awareness</a:t>
            </a:r>
            <a:r>
              <a:rPr lang="fr-FR" dirty="0"/>
              <a:t>) </a:t>
            </a:r>
          </a:p>
          <a:p>
            <a:endParaRPr lang="fr-FR" dirty="0" smtClean="0"/>
          </a:p>
          <a:p>
            <a:endParaRPr lang="fr-FR" dirty="0"/>
          </a:p>
        </p:txBody>
      </p:sp>
      <p:sp>
        <p:nvSpPr>
          <p:cNvPr id="5" name="Rectangle 4"/>
          <p:cNvSpPr/>
          <p:nvPr/>
        </p:nvSpPr>
        <p:spPr>
          <a:xfrm>
            <a:off x="2123728" y="3982998"/>
            <a:ext cx="4208754" cy="2585323"/>
          </a:xfrm>
          <a:prstGeom prst="rect">
            <a:avLst/>
          </a:prstGeom>
        </p:spPr>
        <p:txBody>
          <a:bodyPr wrap="square">
            <a:spAutoFit/>
          </a:bodyPr>
          <a:lstStyle/>
          <a:p>
            <a:r>
              <a:rPr lang="fr-FR" dirty="0" smtClean="0"/>
              <a:t>H</a:t>
            </a:r>
          </a:p>
          <a:p>
            <a:endParaRPr lang="fr-FR" dirty="0"/>
          </a:p>
          <a:p>
            <a:endParaRPr lang="fr-FR" dirty="0" smtClean="0"/>
          </a:p>
          <a:p>
            <a:endParaRPr lang="fr-FR" dirty="0"/>
          </a:p>
          <a:p>
            <a:endParaRPr lang="fr-FR" dirty="0" smtClean="0"/>
          </a:p>
          <a:p>
            <a:endParaRPr lang="fr-FR" dirty="0"/>
          </a:p>
          <a:p>
            <a:endParaRPr lang="fr-FR" dirty="0" smtClean="0"/>
          </a:p>
          <a:p>
            <a:endParaRPr lang="fr-FR" dirty="0"/>
          </a:p>
          <a:p>
            <a:r>
              <a:rPr lang="fr-FR" dirty="0" smtClean="0"/>
              <a:t>ttp</a:t>
            </a:r>
            <a:r>
              <a:rPr lang="fr-FR" dirty="0"/>
              <a:t>://www.insu.cnrs.fr/node/1234</a:t>
            </a:r>
          </a:p>
        </p:txBody>
      </p:sp>
    </p:spTree>
    <p:extLst>
      <p:ext uri="{BB962C8B-B14F-4D97-AF65-F5344CB8AC3E}">
        <p14:creationId xmlns:p14="http://schemas.microsoft.com/office/powerpoint/2010/main" val="1219983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260648"/>
            <a:ext cx="8784976" cy="6048672"/>
          </a:xfrm>
        </p:spPr>
        <p:txBody>
          <a:bodyPr>
            <a:normAutofit lnSpcReduction="10000"/>
          </a:bodyPr>
          <a:lstStyle/>
          <a:p>
            <a:r>
              <a:rPr lang="fr-FR" dirty="0"/>
              <a:t>M</a:t>
            </a:r>
            <a:r>
              <a:rPr lang="fr-FR" dirty="0" smtClean="0"/>
              <a:t>ission </a:t>
            </a:r>
            <a:r>
              <a:rPr lang="fr-FR" dirty="0"/>
              <a:t>du </a:t>
            </a:r>
            <a:r>
              <a:rPr lang="fr-FR" dirty="0" smtClean="0"/>
              <a:t> service </a:t>
            </a:r>
            <a:r>
              <a:rPr lang="fr-FR" dirty="0"/>
              <a:t>d'observation SO6 qui a, </a:t>
            </a:r>
            <a:endParaRPr lang="fr-FR" dirty="0" smtClean="0"/>
          </a:p>
          <a:p>
            <a:r>
              <a:rPr lang="fr-FR" dirty="0" smtClean="0"/>
              <a:t>outre </a:t>
            </a:r>
            <a:r>
              <a:rPr lang="fr-FR" dirty="0"/>
              <a:t>ses aspects sociétaux, </a:t>
            </a:r>
            <a:endParaRPr lang="fr-FR" dirty="0" smtClean="0"/>
          </a:p>
          <a:p>
            <a:r>
              <a:rPr lang="fr-FR" dirty="0" smtClean="0"/>
              <a:t>des </a:t>
            </a:r>
            <a:r>
              <a:rPr lang="fr-FR" dirty="0"/>
              <a:t>retombées scientifiques </a:t>
            </a:r>
            <a:r>
              <a:rPr lang="fr-FR" dirty="0" smtClean="0"/>
              <a:t> importantes</a:t>
            </a:r>
            <a:r>
              <a:rPr lang="fr-FR" dirty="0"/>
              <a:t>, en particulier sur la compréhension des cycles solaires, sur la physique des </a:t>
            </a:r>
            <a:r>
              <a:rPr lang="fr-FR" dirty="0" smtClean="0"/>
              <a:t>relations </a:t>
            </a:r>
            <a:r>
              <a:rPr lang="fr-FR" dirty="0"/>
              <a:t>entre l'héliosphère et la Terre, et sur la dynamique </a:t>
            </a:r>
            <a:r>
              <a:rPr lang="fr-FR" dirty="0" smtClean="0"/>
              <a:t>de </a:t>
            </a:r>
            <a:r>
              <a:rPr lang="fr-FR" dirty="0"/>
              <a:t>l'environnement spatial de la </a:t>
            </a:r>
            <a:r>
              <a:rPr lang="fr-FR" dirty="0" smtClean="0"/>
              <a:t>Terre</a:t>
            </a:r>
            <a:r>
              <a:rPr lang="fr-FR" dirty="0"/>
              <a:t>. La surveillance à long terme fournit de plus les données nécessaires pour explorer </a:t>
            </a:r>
            <a:r>
              <a:rPr lang="fr-FR" dirty="0" smtClean="0"/>
              <a:t>d’autres </a:t>
            </a:r>
            <a:r>
              <a:rPr lang="fr-FR" dirty="0"/>
              <a:t>relations entre le Soleil et la Terre, comme par exemple la contribution potentielle de </a:t>
            </a:r>
            <a:r>
              <a:rPr lang="fr-FR" dirty="0" smtClean="0"/>
              <a:t>l’activité </a:t>
            </a:r>
            <a:r>
              <a:rPr lang="fr-FR" dirty="0"/>
              <a:t>solaire à l’évolution du </a:t>
            </a:r>
            <a:r>
              <a:rPr lang="fr-FR" dirty="0" smtClean="0"/>
              <a:t>climat</a:t>
            </a:r>
            <a:r>
              <a:rPr lang="fr-FR" dirty="0"/>
              <a:t>.</a:t>
            </a:r>
          </a:p>
          <a:p>
            <a:endParaRPr lang="fr-FR" dirty="0"/>
          </a:p>
        </p:txBody>
      </p:sp>
    </p:spTree>
    <p:extLst>
      <p:ext uri="{BB962C8B-B14F-4D97-AF65-F5344CB8AC3E}">
        <p14:creationId xmlns:p14="http://schemas.microsoft.com/office/powerpoint/2010/main" val="901560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332656"/>
            <a:ext cx="8856984" cy="6525344"/>
          </a:xfrm>
        </p:spPr>
        <p:txBody>
          <a:bodyPr>
            <a:normAutofit fontScale="62500" lnSpcReduction="20000"/>
          </a:bodyPr>
          <a:lstStyle/>
          <a:p>
            <a:r>
              <a:rPr lang="fr-FR" dirty="0"/>
              <a:t>Q</a:t>
            </a:r>
            <a:r>
              <a:rPr lang="fr-FR" dirty="0" smtClean="0"/>
              <a:t>uatre </a:t>
            </a:r>
            <a:r>
              <a:rPr lang="fr-FR" dirty="0"/>
              <a:t>grandes sources de perturbations externes de l'environnement terrestre. Trois sont d'origine naturelle : l'activité solaire qui génère des perturbations par </a:t>
            </a:r>
            <a:r>
              <a:rPr lang="fr-FR" b="1" dirty="0"/>
              <a:t>les rayonnements X/UV, les particules de haute énergie et les éjections de masse ; le couplage vent solaire / magnétosphère qui provoque des orages géomagnétiques associés à des perturbations électromagnétiques et la génération de particules énergétiques </a:t>
            </a:r>
            <a:r>
              <a:rPr lang="fr-FR" dirty="0"/>
              <a:t>; les astéroïdes, comètes et autres petits corps du système solaire susceptibles d'entrer en collision avec la Terre. Une quatrième source de risques provient des débris d'origine artificielle qui représentent également un risque croissant de collision pour les véhicules en orbite et la présence de l'homme dans l'environnement spatial de la Terre. </a:t>
            </a:r>
            <a:endParaRPr lang="fr-FR" dirty="0" smtClean="0"/>
          </a:p>
          <a:p>
            <a:endParaRPr lang="fr-FR" dirty="0"/>
          </a:p>
          <a:p>
            <a:r>
              <a:rPr lang="fr-FR" dirty="0" smtClean="0"/>
              <a:t>Pour </a:t>
            </a:r>
            <a:r>
              <a:rPr lang="fr-FR" dirty="0"/>
              <a:t>ces quatre sources de perturbations, </a:t>
            </a:r>
            <a:r>
              <a:rPr lang="fr-FR" b="1" dirty="0"/>
              <a:t>la mesure continue et systématique, leur caractérisation en temps réel ou sur de grandes échelles de temps, leur modélisation, leur prévision, ainsi que l'étude de leurs effets sur l'environnement constituent le cadre de l'ANO6, tout comme la mise en accès des produits qui en résultent. </a:t>
            </a:r>
            <a:r>
              <a:rPr lang="fr-FR" dirty="0"/>
              <a:t>La surveillance de l'environnement naturel et artificiel de la Terre nécessite les </a:t>
            </a:r>
            <a:r>
              <a:rPr lang="fr-FR" b="1" dirty="0"/>
              <a:t>compétences des astronomes</a:t>
            </a:r>
            <a:r>
              <a:rPr lang="fr-FR" dirty="0"/>
              <a:t>, fait appel à </a:t>
            </a:r>
            <a:r>
              <a:rPr lang="fr-FR" b="1" dirty="0"/>
              <a:t>leurs moyens d'observation et de simulation, et présente un fort impact économique et humain </a:t>
            </a:r>
            <a:r>
              <a:rPr lang="fr-FR" dirty="0"/>
              <a:t>(perturbations de trajectoires, collisions dans l'espace, perte de missions, etc.). Les astronomes sont seuls en mesure de faire bénéficier cette activité des progrès faits dans la recherche. Ils développent aussi des </a:t>
            </a:r>
            <a:r>
              <a:rPr lang="fr-FR" b="1" dirty="0"/>
              <a:t>outils - tels des méthodes de reconnaissance automatisée de structures ou des codes de simulation - qui seront essentiels pour les activités opérationnelles et de prévision.</a:t>
            </a:r>
          </a:p>
        </p:txBody>
      </p:sp>
    </p:spTree>
    <p:extLst>
      <p:ext uri="{BB962C8B-B14F-4D97-AF65-F5344CB8AC3E}">
        <p14:creationId xmlns:p14="http://schemas.microsoft.com/office/powerpoint/2010/main" val="2464173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548680"/>
            <a:ext cx="8507288" cy="5577483"/>
          </a:xfrm>
        </p:spPr>
        <p:txBody>
          <a:bodyPr>
            <a:normAutofit fontScale="85000" lnSpcReduction="20000"/>
          </a:bodyPr>
          <a:lstStyle/>
          <a:p>
            <a:r>
              <a:rPr lang="fr-FR" b="1" dirty="0"/>
              <a:t>Tâches relevant de l'ANO6 :</a:t>
            </a:r>
          </a:p>
          <a:p>
            <a:r>
              <a:rPr lang="fr-FR" dirty="0"/>
              <a:t>Le </a:t>
            </a:r>
            <a:r>
              <a:rPr lang="fr-FR" b="1" dirty="0"/>
              <a:t>suivi systématique et/ou en temps réel du soleil et de l'environnement spatial depuis le sol ou depuis l'espace</a:t>
            </a:r>
            <a:r>
              <a:rPr lang="fr-FR" dirty="0"/>
              <a:t>,</a:t>
            </a:r>
          </a:p>
          <a:p>
            <a:r>
              <a:rPr lang="fr-FR" dirty="0"/>
              <a:t>La </a:t>
            </a:r>
            <a:r>
              <a:rPr lang="fr-FR" b="1" dirty="0"/>
              <a:t>prévision de l'activité solaire et des conditions de l'environnement spatial</a:t>
            </a:r>
            <a:r>
              <a:rPr lang="fr-FR" dirty="0"/>
              <a:t>,</a:t>
            </a:r>
          </a:p>
          <a:p>
            <a:r>
              <a:rPr lang="fr-FR" dirty="0"/>
              <a:t>La </a:t>
            </a:r>
            <a:r>
              <a:rPr lang="fr-FR" b="1" dirty="0"/>
              <a:t>production d'indices géophysiques ou solaires et autres grandeurs caractéristiques utiles à la météorologie de l'espace</a:t>
            </a:r>
            <a:r>
              <a:rPr lang="fr-FR" dirty="0"/>
              <a:t>,</a:t>
            </a:r>
          </a:p>
          <a:p>
            <a:r>
              <a:rPr lang="fr-FR" dirty="0"/>
              <a:t>La surveillance des objets </a:t>
            </a:r>
            <a:r>
              <a:rPr lang="fr-FR" dirty="0" err="1"/>
              <a:t>géocroiseurs</a:t>
            </a:r>
            <a:r>
              <a:rPr lang="fr-FR" dirty="0"/>
              <a:t>, </a:t>
            </a:r>
            <a:r>
              <a:rPr lang="fr-FR" dirty="0" err="1"/>
              <a:t>météoroïdes</a:t>
            </a:r>
            <a:r>
              <a:rPr lang="fr-FR" dirty="0"/>
              <a:t> et débris impliquant le suivi et la caractérisation des objets et la gestion de bases de données orbitales et physiques nécessaires à la prévention des risques, et la prévision des rencontres avec les essaims météoritiques.</a:t>
            </a:r>
          </a:p>
          <a:p>
            <a:endParaRPr lang="fr-FR" dirty="0"/>
          </a:p>
        </p:txBody>
      </p:sp>
    </p:spTree>
    <p:extLst>
      <p:ext uri="{BB962C8B-B14F-4D97-AF65-F5344CB8AC3E}">
        <p14:creationId xmlns:p14="http://schemas.microsoft.com/office/powerpoint/2010/main" val="4271056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507288" cy="6552727"/>
          </a:xfrm>
        </p:spPr>
        <p:txBody>
          <a:bodyPr>
            <a:normAutofit fontScale="85000" lnSpcReduction="10000"/>
          </a:bodyPr>
          <a:lstStyle/>
          <a:p>
            <a:r>
              <a:rPr lang="fr-FR" b="1" dirty="0"/>
              <a:t>Paramètres </a:t>
            </a:r>
            <a:r>
              <a:rPr lang="fr-FR" b="1"/>
              <a:t>mesurés </a:t>
            </a:r>
            <a:r>
              <a:rPr lang="fr-FR" b="1" smtClean="0"/>
              <a:t>:</a:t>
            </a:r>
          </a:p>
          <a:p>
            <a:endParaRPr lang="fr-FR" b="1" dirty="0"/>
          </a:p>
          <a:p>
            <a:r>
              <a:rPr lang="fr-FR" dirty="0"/>
              <a:t>Indices d'activité solaire ; </a:t>
            </a:r>
            <a:endParaRPr lang="fr-FR" dirty="0" smtClean="0"/>
          </a:p>
          <a:p>
            <a:r>
              <a:rPr lang="fr-FR" dirty="0" smtClean="0"/>
              <a:t>images </a:t>
            </a:r>
            <a:r>
              <a:rPr lang="fr-FR" dirty="0"/>
              <a:t>multi-longueurs d'onde du soleil entier et </a:t>
            </a:r>
            <a:r>
              <a:rPr lang="fr-FR" dirty="0" smtClean="0"/>
              <a:t>spectres électromagnétiques;</a:t>
            </a:r>
          </a:p>
          <a:p>
            <a:r>
              <a:rPr lang="fr-FR" dirty="0" err="1" smtClean="0"/>
              <a:t>magnétogrammes</a:t>
            </a:r>
            <a:r>
              <a:rPr lang="fr-FR" dirty="0" smtClean="0"/>
              <a:t> </a:t>
            </a:r>
            <a:r>
              <a:rPr lang="fr-FR" dirty="0"/>
              <a:t>du soleil ; </a:t>
            </a:r>
            <a:endParaRPr lang="fr-FR" dirty="0" smtClean="0"/>
          </a:p>
          <a:p>
            <a:r>
              <a:rPr lang="fr-FR" dirty="0" smtClean="0"/>
              <a:t>mesures </a:t>
            </a:r>
            <a:r>
              <a:rPr lang="fr-FR" dirty="0"/>
              <a:t>plasma in situ dans le vent solaire ou </a:t>
            </a:r>
            <a:r>
              <a:rPr lang="fr-FR" i="1" dirty="0"/>
              <a:t>l'environnement des planètes </a:t>
            </a:r>
            <a:r>
              <a:rPr lang="fr-FR" dirty="0"/>
              <a:t>; </a:t>
            </a:r>
            <a:endParaRPr lang="fr-FR" dirty="0" smtClean="0"/>
          </a:p>
          <a:p>
            <a:r>
              <a:rPr lang="fr-FR" dirty="0" smtClean="0"/>
              <a:t>mesures </a:t>
            </a:r>
            <a:r>
              <a:rPr lang="fr-FR" dirty="0"/>
              <a:t>du rayonnement radio émis par le soleil et les </a:t>
            </a:r>
            <a:r>
              <a:rPr lang="fr-FR" i="1" dirty="0"/>
              <a:t>planètes</a:t>
            </a:r>
            <a:r>
              <a:rPr lang="fr-FR" dirty="0"/>
              <a:t> ; </a:t>
            </a:r>
            <a:endParaRPr lang="fr-FR" dirty="0" smtClean="0"/>
          </a:p>
          <a:p>
            <a:r>
              <a:rPr lang="fr-FR" dirty="0" smtClean="0"/>
              <a:t>indices </a:t>
            </a:r>
            <a:r>
              <a:rPr lang="fr-FR" dirty="0"/>
              <a:t>géomagnétiques et ionosphériques ; </a:t>
            </a:r>
            <a:endParaRPr lang="fr-FR" dirty="0" smtClean="0"/>
          </a:p>
          <a:p>
            <a:r>
              <a:rPr lang="fr-FR" dirty="0" smtClean="0"/>
              <a:t>positions </a:t>
            </a:r>
            <a:r>
              <a:rPr lang="fr-FR" dirty="0"/>
              <a:t>et trajectoires de petits corps </a:t>
            </a:r>
            <a:r>
              <a:rPr lang="fr-FR" dirty="0" err="1"/>
              <a:t>géocroiseurs</a:t>
            </a:r>
            <a:r>
              <a:rPr lang="fr-FR" dirty="0"/>
              <a:t> du système solaire et des débris artificiels</a:t>
            </a:r>
            <a:r>
              <a:rPr lang="fr-FR" dirty="0" smtClean="0"/>
              <a:t>.</a:t>
            </a:r>
          </a:p>
          <a:p>
            <a:endParaRPr lang="fr-FR" dirty="0"/>
          </a:p>
          <a:p>
            <a:r>
              <a:rPr lang="fr-FR" i="1" dirty="0" smtClean="0">
                <a:solidFill>
                  <a:srgbClr val="FF0000"/>
                </a:solidFill>
              </a:rPr>
              <a:t>Mesures d’</a:t>
            </a:r>
            <a:r>
              <a:rPr lang="fr-FR" i="1" dirty="0" err="1" smtClean="0">
                <a:solidFill>
                  <a:srgbClr val="FF0000"/>
                </a:solidFill>
              </a:rPr>
              <a:t>irradiance</a:t>
            </a:r>
            <a:r>
              <a:rPr lang="fr-FR" i="1" dirty="0" smtClean="0">
                <a:solidFill>
                  <a:srgbClr val="FF0000"/>
                </a:solidFill>
              </a:rPr>
              <a:t>?? (pas dans la liste actuelle)</a:t>
            </a:r>
            <a:endParaRPr lang="fr-FR" i="1" dirty="0">
              <a:solidFill>
                <a:srgbClr val="FF0000"/>
              </a:solidFill>
            </a:endParaRPr>
          </a:p>
          <a:p>
            <a:endParaRPr lang="fr-FR" dirty="0"/>
          </a:p>
        </p:txBody>
      </p:sp>
    </p:spTree>
    <p:extLst>
      <p:ext uri="{BB962C8B-B14F-4D97-AF65-F5344CB8AC3E}">
        <p14:creationId xmlns:p14="http://schemas.microsoft.com/office/powerpoint/2010/main" val="1861786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521</TotalTime>
  <Words>773</Words>
  <Application>Microsoft Office PowerPoint</Application>
  <PresentationFormat>Affichage à l'écran (4:3)</PresentationFormat>
  <Paragraphs>77</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Présentation PowerPoint</vt:lpstr>
      <vt:lpstr>  Les services nationaux d’observation et les moyens nationaux labellisés </vt:lpstr>
      <vt:lpstr>Présentation PowerPoint</vt:lpstr>
      <vt:lpstr>http://www.insu.cnrs.fr/node/4144</vt:lpstr>
      <vt:lpstr>AA - ANO-6 Surveillance du Soleil et de l'environnement spatial de la Terre </vt:lpstr>
      <vt:lpstr>Présentation PowerPoint</vt:lpstr>
      <vt:lpstr>Présentation PowerPoint</vt:lpstr>
      <vt:lpstr>Présentation PowerPoint</vt:lpstr>
      <vt:lpstr>Présentation PowerPoint</vt:lpstr>
      <vt:lpstr>Présentation PowerPoint</vt:lpstr>
      <vt:lpstr>Présentation PowerPoint</vt:lpstr>
      <vt:lpstr>Questions / discussion?</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Nicole Vilmer</dc:creator>
  <cp:lastModifiedBy>Nicole Vilmer</cp:lastModifiedBy>
  <cp:revision>24</cp:revision>
  <dcterms:created xsi:type="dcterms:W3CDTF">2016-10-20T04:09:15Z</dcterms:created>
  <dcterms:modified xsi:type="dcterms:W3CDTF">2016-11-17T16:19:11Z</dcterms:modified>
</cp:coreProperties>
</file>