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73" r:id="rId3"/>
    <p:sldId id="282" r:id="rId4"/>
    <p:sldId id="258" r:id="rId5"/>
    <p:sldId id="280" r:id="rId6"/>
    <p:sldId id="266" r:id="rId7"/>
    <p:sldId id="267" r:id="rId8"/>
    <p:sldId id="276" r:id="rId9"/>
    <p:sldId id="268" r:id="rId10"/>
    <p:sldId id="269" r:id="rId11"/>
    <p:sldId id="271" r:id="rId12"/>
    <p:sldId id="281" r:id="rId13"/>
    <p:sldId id="272" r:id="rId14"/>
    <p:sldId id="259" r:id="rId15"/>
    <p:sldId id="260" r:id="rId16"/>
    <p:sldId id="261" r:id="rId17"/>
    <p:sldId id="278" r:id="rId18"/>
    <p:sldId id="27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DEFB-33D8-4CBC-BF0F-552305EB6AF9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06B5-5A9A-4ADB-926B-1BCC5D6C6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8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B5699-97F6-43C2-84A4-A37C77966E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6B2E-DBC7-4DEE-9E43-8A82CC3B66E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26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B5699-97F6-43C2-84A4-A37C77966ED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1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B5699-97F6-43C2-84A4-A37C77966E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8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21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7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4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4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59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26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9188-D8BF-40FB-8BC8-E2645CE4BF08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131A-EC01-42C3-8488-B60E94A95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8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8538" y="1641125"/>
            <a:ext cx="5965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SuperDARN data and </a:t>
            </a:r>
            <a:r>
              <a:rPr lang="fr-FR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ionosphere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modelling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perspectives at IRAP</a:t>
            </a:r>
            <a:endParaRPr lang="fr-FR" sz="3200" b="0" i="0" u="none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25" y="3470362"/>
            <a:ext cx="880110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fr-FR" sz="2000" b="1" i="1" dirty="0" smtClean="0"/>
              <a:t>Aurélie </a:t>
            </a:r>
            <a:r>
              <a:rPr lang="fr-FR" sz="2000" b="1" i="1" dirty="0" err="1" smtClean="0"/>
              <a:t>Marchaudon</a:t>
            </a:r>
            <a:r>
              <a:rPr lang="fr-FR" sz="2000" b="1" i="1" dirty="0" smtClean="0"/>
              <a:t>, Pierre-Louis </a:t>
            </a:r>
            <a:r>
              <a:rPr lang="fr-FR" sz="2000" b="1" i="1" dirty="0" err="1" smtClean="0"/>
              <a:t>Blelly</a:t>
            </a:r>
            <a:r>
              <a:rPr lang="fr-FR" sz="2000" b="1" i="1" dirty="0" smtClean="0"/>
              <a:t>, </a:t>
            </a:r>
            <a:r>
              <a:rPr lang="fr-FR" sz="2000" b="1" i="1" dirty="0" smtClean="0"/>
              <a:t>Frédéric </a:t>
            </a:r>
            <a:r>
              <a:rPr lang="fr-FR" sz="2000" b="1" i="1" dirty="0" err="1" smtClean="0"/>
              <a:t>Pitout</a:t>
            </a:r>
            <a:r>
              <a:rPr lang="fr-FR" sz="2000" b="1" i="1" dirty="0" smtClean="0"/>
              <a:t>,</a:t>
            </a:r>
          </a:p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fr-FR" sz="2000" b="1" i="1" dirty="0" smtClean="0"/>
              <a:t>Maxime </a:t>
            </a:r>
            <a:r>
              <a:rPr lang="fr-FR" sz="2000" b="1" i="1" dirty="0" err="1" smtClean="0"/>
              <a:t>Grandin</a:t>
            </a:r>
            <a:r>
              <a:rPr lang="fr-FR" sz="2000" b="1" i="1" dirty="0" smtClean="0"/>
              <a:t> </a:t>
            </a:r>
            <a:r>
              <a:rPr lang="fr-FR" sz="2000" b="1" i="1" dirty="0" smtClean="0"/>
              <a:t>(*), </a:t>
            </a:r>
            <a:r>
              <a:rPr lang="fr-FR" sz="2000" b="1" i="1" dirty="0" err="1" smtClean="0"/>
              <a:t>Mikel</a:t>
            </a:r>
            <a:r>
              <a:rPr lang="fr-FR" sz="2000" b="1" i="1" dirty="0" smtClean="0"/>
              <a:t> </a:t>
            </a:r>
            <a:r>
              <a:rPr lang="fr-FR" sz="2000" b="1" i="1" dirty="0" smtClean="0"/>
              <a:t>Indurain, Etienne Foucault</a:t>
            </a:r>
          </a:p>
          <a:p>
            <a:pPr algn="ctr">
              <a:lnSpc>
                <a:spcPts val="2600"/>
              </a:lnSpc>
            </a:pPr>
            <a:endParaRPr lang="fr-FR" sz="2000" b="1" i="1" dirty="0" smtClean="0"/>
          </a:p>
          <a:p>
            <a:pPr algn="ctr">
              <a:lnSpc>
                <a:spcPts val="2600"/>
              </a:lnSpc>
            </a:pPr>
            <a:r>
              <a:rPr lang="fr-FR" sz="2000" b="1" i="1" dirty="0" smtClean="0"/>
              <a:t>IRAP, CNRS </a:t>
            </a:r>
            <a:r>
              <a:rPr lang="fr-FR" sz="2000" b="1" i="1" dirty="0" smtClean="0"/>
              <a:t>and </a:t>
            </a:r>
            <a:r>
              <a:rPr lang="fr-FR" sz="2000" b="1" i="1" dirty="0" smtClean="0"/>
              <a:t>UPS </a:t>
            </a:r>
          </a:p>
          <a:p>
            <a:pPr algn="ctr">
              <a:lnSpc>
                <a:spcPts val="2600"/>
              </a:lnSpc>
            </a:pPr>
            <a:r>
              <a:rPr lang="fr-FR" sz="2000" b="1" i="1" u="none" strike="noStrike" baseline="0" dirty="0" smtClean="0">
                <a:latin typeface="Calibri" panose="020F0502020204030204" pitchFamily="34" charset="0"/>
              </a:rPr>
              <a:t>(*) </a:t>
            </a:r>
            <a:r>
              <a:rPr lang="fr-FR" sz="2000" b="1" i="1" u="none" strike="noStrike" baseline="0" dirty="0" err="1" smtClean="0">
                <a:latin typeface="Calibri" panose="020F0502020204030204" pitchFamily="34" charset="0"/>
              </a:rPr>
              <a:t>also</a:t>
            </a:r>
            <a:r>
              <a:rPr lang="fr-FR" sz="2000" b="1" i="1" u="none" strike="noStrike" baseline="0" dirty="0" smtClean="0">
                <a:latin typeface="Calibri" panose="020F0502020204030204" pitchFamily="34" charset="0"/>
              </a:rPr>
              <a:t> at </a:t>
            </a:r>
            <a:r>
              <a:rPr lang="fr-FR" sz="2000" b="1" i="1" u="none" strike="noStrike" baseline="0" dirty="0" err="1" smtClean="0">
                <a:latin typeface="Calibri" panose="020F0502020204030204" pitchFamily="34" charset="0"/>
              </a:rPr>
              <a:t>Sodankylä</a:t>
            </a:r>
            <a:r>
              <a:rPr lang="fr-FR" sz="2000" b="1" i="1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fr-FR" sz="2000" b="1" i="1" u="none" strike="noStrike" baseline="0" dirty="0" err="1" smtClean="0">
                <a:latin typeface="Calibri" panose="020F0502020204030204" pitchFamily="34" charset="0"/>
              </a:rPr>
              <a:t>Geophysical</a:t>
            </a:r>
            <a:r>
              <a:rPr lang="fr-FR" sz="2000" b="1" i="1" u="none" strike="noStrike" dirty="0" smtClean="0">
                <a:latin typeface="Calibri" panose="020F0502020204030204" pitchFamily="34" charset="0"/>
              </a:rPr>
              <a:t> </a:t>
            </a:r>
            <a:r>
              <a:rPr lang="fr-FR" sz="2000" b="1" i="1" u="none" strike="noStrike" dirty="0" err="1" smtClean="0">
                <a:latin typeface="Calibri" panose="020F0502020204030204" pitchFamily="34" charset="0"/>
              </a:rPr>
              <a:t>Observatory</a:t>
            </a:r>
            <a:r>
              <a:rPr lang="fr-FR" sz="2000" b="1" i="1" u="none" strike="noStrike" dirty="0" smtClean="0">
                <a:latin typeface="Calibri" panose="020F0502020204030204" pitchFamily="34" charset="0"/>
              </a:rPr>
              <a:t>, </a:t>
            </a:r>
            <a:r>
              <a:rPr lang="fr-FR" sz="2000" b="1" i="1" u="none" strike="noStrike" dirty="0" err="1" smtClean="0">
                <a:latin typeface="Calibri" panose="020F0502020204030204" pitchFamily="34" charset="0"/>
              </a:rPr>
              <a:t>Finland</a:t>
            </a:r>
            <a:endParaRPr lang="fr-FR" sz="2000" b="1" i="1" u="none" strike="noStrike" baseline="0" dirty="0" smtClean="0"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2"/>
            <a:ext cx="1850798" cy="723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677" y="0"/>
            <a:ext cx="1428750" cy="7143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33701" y="6550223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err="1" smtClean="0">
                <a:solidFill>
                  <a:srgbClr val="D60093"/>
                </a:solidFill>
              </a:rPr>
              <a:t>Synoptic</a:t>
            </a:r>
            <a:r>
              <a:rPr lang="fr-FR" sz="1400" i="1" dirty="0" smtClean="0">
                <a:solidFill>
                  <a:srgbClr val="D60093"/>
                </a:solidFill>
              </a:rPr>
              <a:t> Ground-</a:t>
            </a:r>
            <a:r>
              <a:rPr lang="fr-FR" sz="1400" i="1" dirty="0" err="1">
                <a:solidFill>
                  <a:srgbClr val="D60093"/>
                </a:solidFill>
              </a:rPr>
              <a:t>B</a:t>
            </a:r>
            <a:r>
              <a:rPr lang="fr-FR" sz="1400" i="1" dirty="0" err="1" smtClean="0">
                <a:solidFill>
                  <a:srgbClr val="D60093"/>
                </a:solidFill>
              </a:rPr>
              <a:t>ased</a:t>
            </a:r>
            <a:r>
              <a:rPr lang="fr-FR" sz="1400" i="1" dirty="0" smtClean="0">
                <a:solidFill>
                  <a:srgbClr val="D60093"/>
                </a:solidFill>
              </a:rPr>
              <a:t> Solar Observations for </a:t>
            </a:r>
            <a:r>
              <a:rPr lang="fr-FR" sz="1400" i="1" dirty="0" err="1" smtClean="0">
                <a:solidFill>
                  <a:srgbClr val="D60093"/>
                </a:solidFill>
              </a:rPr>
              <a:t>Space-Weather</a:t>
            </a:r>
            <a:r>
              <a:rPr lang="fr-FR" sz="1400" i="1" dirty="0" smtClean="0">
                <a:solidFill>
                  <a:srgbClr val="D60093"/>
                </a:solidFill>
              </a:rPr>
              <a:t>– </a:t>
            </a:r>
            <a:r>
              <a:rPr lang="fr-FR" sz="1400" i="1" dirty="0" smtClean="0">
                <a:solidFill>
                  <a:srgbClr val="D60093"/>
                </a:solidFill>
              </a:rPr>
              <a:t>20/10/2016 - Nice</a:t>
            </a:r>
            <a:endParaRPr lang="fr-FR" sz="1400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6698"/>
          <a:stretch>
            <a:fillRect/>
          </a:stretch>
        </p:blipFill>
        <p:spPr bwMode="auto">
          <a:xfrm>
            <a:off x="2" y="2709155"/>
            <a:ext cx="3088957" cy="25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2535" b="32535"/>
          <a:stretch>
            <a:fillRect/>
          </a:stretch>
        </p:blipFill>
        <p:spPr bwMode="auto">
          <a:xfrm>
            <a:off x="3076031" y="2696667"/>
            <a:ext cx="3088957" cy="26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340" b="65071"/>
          <a:stretch>
            <a:fillRect/>
          </a:stretch>
        </p:blipFill>
        <p:spPr bwMode="auto">
          <a:xfrm>
            <a:off x="6076134" y="2805250"/>
            <a:ext cx="3047558" cy="26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96840" y="77289"/>
            <a:ext cx="755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Radar SuperDARN: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parameters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0820" y="1051442"/>
            <a:ext cx="886968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Parameters measured simultaneously along 75 ranges in distance and successively along 16 beams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Radial velocity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Spectral width</a:t>
            </a:r>
          </a:p>
          <a:p>
            <a:pPr lvl="1">
              <a:spcAft>
                <a:spcPts val="3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power of backscattered signal</a:t>
            </a:r>
          </a:p>
          <a:p>
            <a:pPr lvl="1">
              <a:spcAft>
                <a:spcPts val="300"/>
              </a:spcAft>
              <a:buFontTx/>
              <a:buChar char="-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Parameters coded in color:</a:t>
            </a:r>
          </a:p>
          <a:p>
            <a:pPr marL="742950" lvl="1" indent="-285750">
              <a:spcAft>
                <a:spcPts val="3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radial velocity: away of the radar coded in yellow-red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toward the radar coded in green-blue</a:t>
            </a:r>
          </a:p>
        </p:txBody>
      </p:sp>
      <p:sp>
        <p:nvSpPr>
          <p:cNvPr id="8" name="Organigramme : Jonction de sommaire 7"/>
          <p:cNvSpPr/>
          <p:nvPr/>
        </p:nvSpPr>
        <p:spPr>
          <a:xfrm>
            <a:off x="2259874" y="3101340"/>
            <a:ext cx="108000" cy="108000"/>
          </a:xfrm>
          <a:prstGeom prst="flowChartSummingJunction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Jonction de sommaire 8"/>
          <p:cNvSpPr/>
          <p:nvPr/>
        </p:nvSpPr>
        <p:spPr>
          <a:xfrm>
            <a:off x="5325323" y="3096984"/>
            <a:ext cx="108000" cy="108000"/>
          </a:xfrm>
          <a:prstGeom prst="flowChartSummingJunction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Jonction de sommaire 9"/>
          <p:cNvSpPr/>
          <p:nvPr/>
        </p:nvSpPr>
        <p:spPr>
          <a:xfrm>
            <a:off x="8325457" y="3105691"/>
            <a:ext cx="108000" cy="108000"/>
          </a:xfrm>
          <a:prstGeom prst="flowChartSummingJunction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72493" y="2827019"/>
            <a:ext cx="92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Radar</a:t>
            </a:r>
            <a:endParaRPr lang="fr-FR" sz="16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0262" y="4851764"/>
            <a:ext cx="112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North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Mag</a:t>
            </a:r>
            <a:r>
              <a:rPr lang="fr-FR" sz="1600" i="1" dirty="0" smtClean="0"/>
              <a:t>. Pole</a:t>
            </a:r>
            <a:endParaRPr lang="fr-FR" sz="1600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280403" y="4655577"/>
            <a:ext cx="313509" cy="300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615439" y="2631077"/>
            <a:ext cx="0" cy="492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36220" y="2574472"/>
            <a:ext cx="13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Sun</a:t>
            </a:r>
            <a:endParaRPr lang="fr-FR" sz="1600" i="1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620780" y="455918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1621490" y="455989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9400" y="7645"/>
            <a:ext cx="8621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Reconstruction of the global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ionospheric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convection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set of HF SuperDARN radars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442964" y="1254052"/>
            <a:ext cx="0" cy="646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30772" y="1375972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Sun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1363770510.nor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47" y="2294313"/>
            <a:ext cx="2880000" cy="28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"/>
          <a:stretch/>
        </p:blipFill>
        <p:spPr>
          <a:xfrm>
            <a:off x="4529654" y="1858883"/>
            <a:ext cx="4614346" cy="41871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340" y="1018552"/>
            <a:ext cx="5662260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Reconstruction of velocity vectors: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→ obtained from all radar data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→ fitted over a statistical convection model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→ possible reconstruction in each hemisphere</a:t>
            </a: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Temporal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evolution of the convection</a:t>
            </a:r>
            <a:br>
              <a:rPr lang="en-US" sz="16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cells dynamics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Continuous measurement of the cross-polar cap potential in each hemisphere</a:t>
            </a:r>
            <a:br>
              <a:rPr lang="en-US" sz="16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→ proxy of the magnetosphere-ionosphere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coupling</a:t>
            </a:r>
          </a:p>
          <a:p>
            <a:pPr>
              <a:spcAft>
                <a:spcPts val="3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→ possibly in real-time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657" y="1611993"/>
            <a:ext cx="7554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</a:p>
          <a:p>
            <a:pPr algn="ctr"/>
            <a:endParaRPr lang="fr-FR" sz="32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SuperDARN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presentation</a:t>
            </a:r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Foreseen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studies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3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developments</a:t>
            </a:r>
            <a:endParaRPr lang="fr-FR" sz="3200" b="0" i="1" u="none" strike="noStrik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5366" y="267771"/>
            <a:ext cx="61129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6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4284" y="-45083"/>
            <a:ext cx="9609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Scientific topics at IRAP (1):</a:t>
            </a:r>
          </a:p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HF Propagation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waves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during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flares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-74239" y="911017"/>
            <a:ext cx="5056511" cy="5917913"/>
            <a:chOff x="192885" y="911017"/>
            <a:chExt cx="5056511" cy="591791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" b="46667"/>
            <a:stretch/>
          </p:blipFill>
          <p:spPr>
            <a:xfrm>
              <a:off x="236301" y="2318652"/>
              <a:ext cx="5013095" cy="365760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98" y="911017"/>
              <a:ext cx="4038460" cy="221738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8" t="52064" b="28650"/>
            <a:stretch/>
          </p:blipFill>
          <p:spPr>
            <a:xfrm>
              <a:off x="4377216" y="4066735"/>
              <a:ext cx="845699" cy="132261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" t="29130" r="15924" b="38334"/>
            <a:stretch/>
          </p:blipFill>
          <p:spPr>
            <a:xfrm>
              <a:off x="267124" y="4597638"/>
              <a:ext cx="4143568" cy="223129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71499" y="3289971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HN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53697" y="460504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HS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47550" y="562597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HS</a:t>
              </a:r>
              <a:endParaRPr lang="fr-FR" dirty="0"/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192885" y="6692397"/>
              <a:ext cx="4511774" cy="1292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02:00     	 03:00</a:t>
              </a:r>
              <a:r>
                <a:rPr kumimoji="0" lang="fr-FR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04:00                05:00               06:00               07:00</a:t>
              </a:r>
              <a:r>
                <a:rPr kumimoji="0" lang="fr-FR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08:00 </a:t>
              </a: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8696" y="1044805"/>
              <a:ext cx="151606" cy="5619750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8724" y="1047750"/>
              <a:ext cx="1200151" cy="56197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511774" y="986205"/>
            <a:ext cx="46322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Perturbation of HF propagation waves during solar flare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X-flux of the flare as observed with GOES satellites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HF waves propagation as diagnosed by polar SuperDARN radars in both hemispheres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Northern hemisphere: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→ Velocities echoes displaced to further distance of the radar during the X solar flare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→ Increase of the measured radial velocity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Southern hemisphere: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→ Typical extinction of the SuperDARN echoes during the X-flux maximum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Absorption of HF waves in the D region (60 &lt; alt &lt; 90 km)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6482" t="6061"/>
          <a:stretch/>
        </p:blipFill>
        <p:spPr>
          <a:xfrm>
            <a:off x="473066" y="4065563"/>
            <a:ext cx="2430804" cy="24525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15393"/>
          <a:stretch/>
        </p:blipFill>
        <p:spPr>
          <a:xfrm>
            <a:off x="2903870" y="4037428"/>
            <a:ext cx="2933700" cy="2820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0" y="637016"/>
            <a:ext cx="9144000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assimilation in the Ionosphere-Magnetosphere model (IMM) describing the electrodynamics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Assessment loop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magnetospheric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inputs-outputs to best fit the measured parameters (ionosphere convection, pattern of precipitation and of field-aligned currents)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to deduce electrodynamics parameters not directly accessible (conductivities, ionospheric currents)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to get self-consistent electrodynamics inputs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ionosphere model (IPIM)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version: available measurements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AMPERE, OVATION, SuperDARN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"/>
          <a:stretch/>
        </p:blipFill>
        <p:spPr>
          <a:xfrm>
            <a:off x="6011026" y="3976893"/>
            <a:ext cx="3023038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24284" y="18417"/>
            <a:ext cx="9609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Scientific topics at IRAP (2):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Electrodynamics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modelling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764" y="6518135"/>
            <a:ext cx="454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PhD </a:t>
            </a:r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fr-FR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52" y="2393452"/>
            <a:ext cx="4211548" cy="177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7052" t="11545"/>
          <a:stretch/>
        </p:blipFill>
        <p:spPr>
          <a:xfrm>
            <a:off x="5401993" y="760820"/>
            <a:ext cx="3467163" cy="16326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14801" y="6505378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 </a:t>
            </a:r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Grandin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(</a:t>
            </a:r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-France)– 2014-2017</a:t>
            </a:r>
            <a:endParaRPr lang="fr-FR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r="15354" b="10421"/>
          <a:stretch/>
        </p:blipFill>
        <p:spPr>
          <a:xfrm>
            <a:off x="75065" y="4463997"/>
            <a:ext cx="3469991" cy="20398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3876" y="4155002"/>
            <a:ext cx="52256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development of s static ionosphere model based on IPIM with a 3D grid (90 &lt; alt &lt; 3000 km)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Constraints on the model by GNSS data feeding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for real-time applications (e.g. </a:t>
            </a:r>
            <a:r>
              <a:rPr lang="en-US" b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Thalès</a:t>
            </a:r>
            <a:r>
              <a:rPr lang="en-US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572" y="1457134"/>
            <a:ext cx="4929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Analysis and interpretation of GNSS signal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Direct approach (instead of usual inversion method) thanks to a numerical model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Reconstruction of ionosphere and atmosphere state over a large spatiotemporal coverage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24284" y="18417"/>
            <a:ext cx="9609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Scientific topics at IRAP (3):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GNSS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ionosphere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</a:p>
        </p:txBody>
      </p:sp>
    </p:spTree>
    <p:extLst>
      <p:ext uri="{BB962C8B-B14F-4D97-AF65-F5344CB8AC3E}">
        <p14:creationId xmlns:p14="http://schemas.microsoft.com/office/powerpoint/2010/main" val="3132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/>
          <a:stretch/>
        </p:blipFill>
        <p:spPr>
          <a:xfrm>
            <a:off x="2375773" y="1094516"/>
            <a:ext cx="2965346" cy="2222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4562"/>
            <a:ext cx="5445996" cy="2077760"/>
          </a:xfrm>
          <a:prstGeom prst="rect">
            <a:avLst/>
          </a:prstGeom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0" y="1048564"/>
            <a:ext cx="2375773" cy="2268000"/>
            <a:chOff x="10017" y="0"/>
            <a:chExt cx="3141456" cy="2998950"/>
          </a:xfrm>
        </p:grpSpPr>
        <p:grpSp>
          <p:nvGrpSpPr>
            <p:cNvPr id="13" name="Groupe 12"/>
            <p:cNvGrpSpPr/>
            <p:nvPr/>
          </p:nvGrpSpPr>
          <p:grpSpPr>
            <a:xfrm>
              <a:off x="10017" y="0"/>
              <a:ext cx="3141456" cy="2998950"/>
              <a:chOff x="54286" y="1116221"/>
              <a:chExt cx="3141456" cy="2998950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54286" y="1116221"/>
                <a:ext cx="3141456" cy="2998950"/>
                <a:chOff x="2168427" y="4557542"/>
                <a:chExt cx="2211123" cy="2289931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90" t="22056" r="16596" b="18699"/>
                <a:stretch/>
              </p:blipFill>
              <p:spPr>
                <a:xfrm>
                  <a:off x="2168427" y="4557542"/>
                  <a:ext cx="2211123" cy="2289931"/>
                </a:xfrm>
                <a:prstGeom prst="rect">
                  <a:avLst/>
                </a:prstGeom>
              </p:spPr>
            </p:pic>
            <p:cxnSp>
              <p:nvCxnSpPr>
                <p:cNvPr id="18" name="Connecteur droit avec flèche 17"/>
                <p:cNvCxnSpPr/>
                <p:nvPr/>
              </p:nvCxnSpPr>
              <p:spPr>
                <a:xfrm flipV="1">
                  <a:off x="3581980" y="4665920"/>
                  <a:ext cx="0" cy="2818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ZoneTexte 18"/>
                <p:cNvSpPr txBox="1"/>
                <p:nvPr/>
              </p:nvSpPr>
              <p:spPr>
                <a:xfrm>
                  <a:off x="3545465" y="4697333"/>
                  <a:ext cx="5463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i="1" dirty="0" smtClean="0"/>
                    <a:t>Sun</a:t>
                  </a:r>
                  <a:endParaRPr lang="fr-FR" sz="1200" i="1" dirty="0"/>
                </a:p>
              </p:txBody>
            </p:sp>
          </p:grpSp>
          <p:cxnSp>
            <p:nvCxnSpPr>
              <p:cNvPr id="16" name="Connecteur droit 15"/>
              <p:cNvCxnSpPr/>
              <p:nvPr/>
            </p:nvCxnSpPr>
            <p:spPr>
              <a:xfrm>
                <a:off x="614849" y="2508422"/>
                <a:ext cx="1374589" cy="759012"/>
              </a:xfrm>
              <a:prstGeom prst="line">
                <a:avLst/>
              </a:prstGeom>
              <a:ln w="28575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orme libre 13"/>
            <p:cNvSpPr/>
            <p:nvPr/>
          </p:nvSpPr>
          <p:spPr>
            <a:xfrm>
              <a:off x="546281" y="1344263"/>
              <a:ext cx="442913" cy="409575"/>
            </a:xfrm>
            <a:custGeom>
              <a:avLst/>
              <a:gdLst>
                <a:gd name="connsiteX0" fmla="*/ 28575 w 442913"/>
                <a:gd name="connsiteY0" fmla="*/ 0 h 409575"/>
                <a:gd name="connsiteX1" fmla="*/ 21431 w 442913"/>
                <a:gd name="connsiteY1" fmla="*/ 54769 h 409575"/>
                <a:gd name="connsiteX2" fmla="*/ 0 w 442913"/>
                <a:gd name="connsiteY2" fmla="*/ 83344 h 409575"/>
                <a:gd name="connsiteX3" fmla="*/ 238125 w 442913"/>
                <a:gd name="connsiteY3" fmla="*/ 409575 h 409575"/>
                <a:gd name="connsiteX4" fmla="*/ 300038 w 442913"/>
                <a:gd name="connsiteY4" fmla="*/ 319088 h 409575"/>
                <a:gd name="connsiteX5" fmla="*/ 350044 w 442913"/>
                <a:gd name="connsiteY5" fmla="*/ 238125 h 409575"/>
                <a:gd name="connsiteX6" fmla="*/ 426244 w 442913"/>
                <a:gd name="connsiteY6" fmla="*/ 126207 h 409575"/>
                <a:gd name="connsiteX7" fmla="*/ 442913 w 442913"/>
                <a:gd name="connsiteY7" fmla="*/ 28575 h 409575"/>
                <a:gd name="connsiteX8" fmla="*/ 28575 w 442913"/>
                <a:gd name="connsiteY8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13" h="409575">
                  <a:moveTo>
                    <a:pt x="28575" y="0"/>
                  </a:moveTo>
                  <a:lnTo>
                    <a:pt x="21431" y="54769"/>
                  </a:lnTo>
                  <a:lnTo>
                    <a:pt x="0" y="83344"/>
                  </a:lnTo>
                  <a:lnTo>
                    <a:pt x="238125" y="409575"/>
                  </a:lnTo>
                  <a:lnTo>
                    <a:pt x="300038" y="319088"/>
                  </a:lnTo>
                  <a:lnTo>
                    <a:pt x="350044" y="238125"/>
                  </a:lnTo>
                  <a:lnTo>
                    <a:pt x="426244" y="126207"/>
                  </a:lnTo>
                  <a:lnTo>
                    <a:pt x="442913" y="28575"/>
                  </a:lnTo>
                  <a:lnTo>
                    <a:pt x="2857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/>
          <p:cNvSpPr/>
          <p:nvPr/>
        </p:nvSpPr>
        <p:spPr>
          <a:xfrm>
            <a:off x="5471325" y="983209"/>
            <a:ext cx="34230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Development of a numerical model of HF waves propagation: ray path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Simulation of waves propagation in our ionosphere model IPIM</a:t>
            </a:r>
          </a:p>
          <a:p>
            <a:endParaRPr lang="en-US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Adaptation of IPIM outputs to fit the HF radar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Possible to use this technics in the static model developed by </a:t>
            </a:r>
            <a:r>
              <a:rPr lang="en-US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Maxime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for real-time applications (see previous slide)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109" y="5716299"/>
            <a:ext cx="877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 </a:t>
            </a:r>
            <a:r>
              <a:rPr lang="en-US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Reconstruction of the ionosphere state over a large spatial coverage with a temporal resolution of about 1 min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16" y="31117"/>
            <a:ext cx="9017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Scientific topics at IRAP (4):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modelling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of HF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waves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propagation in the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ionosphere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14801" y="6505378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Etienne Foucault PhD (DGA/Thalès)– 2016-2019</a:t>
            </a:r>
            <a:endParaRPr lang="fr-FR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166"/>
          <a:stretch/>
        </p:blipFill>
        <p:spPr>
          <a:xfrm>
            <a:off x="8824" y="258841"/>
            <a:ext cx="6765953" cy="6400856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39672" y="57592"/>
            <a:ext cx="31962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Synopsis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IPIM model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00816" y="6576839"/>
            <a:ext cx="397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Marchaudon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Blelly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JGR, 2015</a:t>
            </a:r>
            <a:endParaRPr lang="fr-FR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30763" y="2257047"/>
            <a:ext cx="24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Electrodynamics</a:t>
            </a:r>
            <a:r>
              <a:rPr lang="fr-FR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inputs to </a:t>
            </a:r>
            <a:r>
              <a:rPr lang="fr-FR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(high latitudes and </a:t>
            </a:r>
            <a:r>
              <a:rPr lang="fr-FR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</a:t>
            </a:r>
            <a:r>
              <a:rPr lang="fr-FR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5125701" y="2732530"/>
            <a:ext cx="1423302" cy="1881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103211" y="4587532"/>
            <a:ext cx="183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of </a:t>
            </a:r>
            <a:r>
              <a:rPr lang="fr-FR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suprathermal</a:t>
            </a:r>
            <a:r>
              <a:rPr 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endParaRPr lang="fr-FR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/>
          <p:cNvCxnSpPr>
            <a:stCxn id="3" idx="1"/>
          </p:cNvCxnSpPr>
          <p:nvPr/>
        </p:nvCxnSpPr>
        <p:spPr>
          <a:xfrm flipH="1">
            <a:off x="6688999" y="5049197"/>
            <a:ext cx="414212" cy="72354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5044" y="3397705"/>
            <a:ext cx="122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module</a:t>
            </a:r>
            <a:endParaRPr lang="fr-F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04157" y="4021062"/>
            <a:ext cx="123599" cy="547689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4606" y="1972503"/>
            <a:ext cx="147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of thermal </a:t>
            </a:r>
            <a:r>
              <a:rPr lang="fr-FR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029368" y="2476500"/>
            <a:ext cx="1646938" cy="209225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7085" y="380790"/>
            <a:ext cx="160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29368" y="640875"/>
            <a:ext cx="1804803" cy="2011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668863" y="1246504"/>
            <a:ext cx="196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proxy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5699608" y="1666190"/>
            <a:ext cx="989391" cy="103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413459" y="1353317"/>
            <a:ext cx="2960688" cy="2374900"/>
            <a:chOff x="-493713" y="2044700"/>
            <a:chExt cx="2960688" cy="2374900"/>
          </a:xfrm>
        </p:grpSpPr>
        <p:grpSp>
          <p:nvGrpSpPr>
            <p:cNvPr id="5" name="Groupe 11"/>
            <p:cNvGrpSpPr>
              <a:grpSpLocks noChangeAspect="1"/>
            </p:cNvGrpSpPr>
            <p:nvPr/>
          </p:nvGrpSpPr>
          <p:grpSpPr bwMode="auto">
            <a:xfrm rot="936382">
              <a:off x="-493713" y="2471738"/>
              <a:ext cx="2713038" cy="1601787"/>
              <a:chOff x="2085992" y="272535"/>
              <a:chExt cx="5427289" cy="32040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2351906" y="272535"/>
                <a:ext cx="3204000" cy="3204000"/>
              </a:xfrm>
              <a:prstGeom prst="arc">
                <a:avLst>
                  <a:gd name="adj1" fmla="val 16138691"/>
                  <a:gd name="adj2" fmla="val 5510139"/>
                </a:avLst>
              </a:prstGeom>
              <a:ln w="25400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89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2083785" y="463261"/>
                <a:ext cx="3185238" cy="2807073"/>
              </a:xfrm>
              <a:prstGeom prst="arc">
                <a:avLst>
                  <a:gd name="adj1" fmla="val 16794850"/>
                  <a:gd name="adj2" fmla="val 4885400"/>
                </a:avLst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4541219" y="457918"/>
                <a:ext cx="2966113" cy="2854704"/>
              </a:xfrm>
              <a:prstGeom prst="arc">
                <a:avLst>
                  <a:gd name="adj1" fmla="val 13291909"/>
                  <a:gd name="adj2" fmla="val 8397202"/>
                </a:avLst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7513416" y="1719355"/>
                <a:ext cx="0" cy="2286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cteur droit 5"/>
            <p:cNvCxnSpPr/>
            <p:nvPr/>
          </p:nvCxnSpPr>
          <p:spPr>
            <a:xfrm>
              <a:off x="428625" y="3225800"/>
              <a:ext cx="20383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60413" y="2084388"/>
              <a:ext cx="81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North</a:t>
              </a:r>
              <a:endParaRPr lang="en-US" altLang="fr-FR" sz="16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12725" y="4081463"/>
              <a:ext cx="81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South</a:t>
              </a:r>
              <a:endParaRPr lang="en-US" altLang="fr-FR" sz="16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1625" y="2922588"/>
              <a:ext cx="81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i="1" dirty="0" smtClean="0"/>
                <a:t>Earth</a:t>
              </a:r>
              <a:endParaRPr lang="en-US" altLang="fr-FR" sz="1600" b="1" i="1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150813" y="2044700"/>
              <a:ext cx="612775" cy="20716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2916"/>
            <a:ext cx="8724710" cy="3082414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-290287" y="1311763"/>
            <a:ext cx="2896765" cy="2405789"/>
            <a:chOff x="1470859" y="1240255"/>
            <a:chExt cx="2896765" cy="2405789"/>
          </a:xfrm>
        </p:grpSpPr>
        <p:grpSp>
          <p:nvGrpSpPr>
            <p:cNvPr id="17" name="Groupe 11"/>
            <p:cNvGrpSpPr>
              <a:grpSpLocks noChangeAspect="1"/>
            </p:cNvGrpSpPr>
            <p:nvPr/>
          </p:nvGrpSpPr>
          <p:grpSpPr bwMode="auto">
            <a:xfrm>
              <a:off x="1470859" y="1660254"/>
              <a:ext cx="2714208" cy="1601787"/>
              <a:chOff x="2083785" y="272535"/>
              <a:chExt cx="5429631" cy="3204000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2351906" y="272535"/>
                <a:ext cx="3204000" cy="3204000"/>
              </a:xfrm>
              <a:prstGeom prst="arc">
                <a:avLst>
                  <a:gd name="adj1" fmla="val 16138691"/>
                  <a:gd name="adj2" fmla="val 5510139"/>
                </a:avLst>
              </a:prstGeom>
              <a:ln w="25400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89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2083785" y="463261"/>
                <a:ext cx="3185238" cy="2807073"/>
              </a:xfrm>
              <a:prstGeom prst="arc">
                <a:avLst>
                  <a:gd name="adj1" fmla="val 16794850"/>
                  <a:gd name="adj2" fmla="val 4885400"/>
                </a:avLst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5" name="Arc 24"/>
              <p:cNvSpPr/>
              <p:nvPr/>
            </p:nvSpPr>
            <p:spPr>
              <a:xfrm>
                <a:off x="4541219" y="457918"/>
                <a:ext cx="2966113" cy="2854704"/>
              </a:xfrm>
              <a:prstGeom prst="arc">
                <a:avLst>
                  <a:gd name="adj1" fmla="val 13291909"/>
                  <a:gd name="adj2" fmla="val 8397202"/>
                </a:avLst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7513416" y="1719355"/>
                <a:ext cx="0" cy="2286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17"/>
            <p:cNvCxnSpPr/>
            <p:nvPr/>
          </p:nvCxnSpPr>
          <p:spPr>
            <a:xfrm flipV="1">
              <a:off x="2414247" y="2467939"/>
              <a:ext cx="195337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419114" y="1240255"/>
              <a:ext cx="8191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North</a:t>
              </a:r>
              <a:endParaRPr lang="en-US" altLang="fr-FR" sz="16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480649" y="3307490"/>
              <a:ext cx="8191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South</a:t>
              </a:r>
              <a:endParaRPr lang="en-US" altLang="fr-FR" sz="16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53366" y="2181314"/>
              <a:ext cx="81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341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41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1600" b="1" i="1" dirty="0" smtClean="0"/>
                <a:t>Earth</a:t>
              </a:r>
              <a:endParaRPr lang="en-US" altLang="fr-FR" sz="1600" b="1" i="1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 flipV="1">
              <a:off x="2376806" y="1341924"/>
              <a:ext cx="0" cy="21072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/>
          <p:cNvSpPr txBox="1"/>
          <p:nvPr/>
        </p:nvSpPr>
        <p:spPr>
          <a:xfrm>
            <a:off x="169932" y="48413"/>
            <a:ext cx="8790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3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of IPIM results: electronic density along a flux tube at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=2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MLT for equinox and solstice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685142" y="2538022"/>
            <a:ext cx="735269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475002" y="2546156"/>
            <a:ext cx="735269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254124" y="2347784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600" b="1" i="1" dirty="0" smtClean="0">
                <a:solidFill>
                  <a:srgbClr val="FF6600"/>
                </a:solidFill>
              </a:rPr>
              <a:t>Sun</a:t>
            </a:r>
            <a:endParaRPr lang="en-US" altLang="fr-FR" sz="1600" b="1" i="1" dirty="0">
              <a:solidFill>
                <a:srgbClr val="FF66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68605" y="2345204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41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41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600" b="1" i="1" dirty="0" smtClean="0">
                <a:solidFill>
                  <a:srgbClr val="FF6600"/>
                </a:solidFill>
              </a:rPr>
              <a:t>Sun</a:t>
            </a:r>
            <a:endParaRPr lang="en-US" altLang="fr-FR" sz="1600" b="1" i="1" dirty="0">
              <a:solidFill>
                <a:srgbClr val="FF66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r="7222"/>
          <a:stretch/>
        </p:blipFill>
        <p:spPr>
          <a:xfrm>
            <a:off x="8573862" y="4191560"/>
            <a:ext cx="570138" cy="21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657" y="1611993"/>
            <a:ext cx="7554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</a:p>
          <a:p>
            <a:pPr algn="ctr"/>
            <a:endParaRPr lang="fr-FR" sz="32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SuperDARN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presentation</a:t>
            </a:r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Foreseen</a:t>
            </a:r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studies</a:t>
            </a:r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developments</a:t>
            </a:r>
            <a:endParaRPr lang="fr-FR" sz="3200" b="0" i="1" u="none" strike="noStrike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5366" y="267771"/>
            <a:ext cx="61129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z_auroral"/>
          <p:cNvPicPr>
            <a:picLocks noChangeAspect="1" noChangeArrowheads="1"/>
          </p:cNvPicPr>
          <p:nvPr/>
        </p:nvPicPr>
        <p:blipFill>
          <a:blip r:embed="rId3" cstate="print"/>
          <a:srcRect r="6947" b="3369"/>
          <a:stretch>
            <a:fillRect/>
          </a:stretch>
        </p:blipFill>
        <p:spPr bwMode="auto">
          <a:xfrm>
            <a:off x="84408" y="1017747"/>
            <a:ext cx="376294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" y="3686072"/>
            <a:ext cx="3656054" cy="2991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2962" y="1181479"/>
            <a:ext cx="5263738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→ Converging region of interaction mechanisms between the Sun and the terrestrial environment</a:t>
            </a:r>
            <a:endParaRPr lang="en-US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Closure of </a:t>
            </a:r>
            <a:r>
              <a:rPr lang="en-US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magnetospheric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currents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Energy dissipation (Joule heating, particles precipitation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-temporal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Active role of the ionosphere (inductive effects) 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FontTx/>
              <a:buChar char="•"/>
            </a:pPr>
            <a:endParaRPr lang="en-US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→ Critical effects on human activities</a:t>
            </a:r>
          </a:p>
          <a:p>
            <a:pPr>
              <a:spcAft>
                <a:spcPts val="400"/>
              </a:spcAft>
            </a:pPr>
            <a:endParaRPr lang="en-US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Dispersive properties over the electromagnetic waves (perturbation and/or blackout of radio communication)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of plasma patches and bubbles (GNSS signal scintillation)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Ground induced currents (interference with electrical power transmission)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679134" y="48948"/>
            <a:ext cx="58519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Fundamental role of the ionosphere for Space Weather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826" y="889620"/>
            <a:ext cx="932082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simplified but realistic models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for real-time and ready-for-operations activities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available data assimilation (GNSS, SuperDARN,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ionosondes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incoherent radars, satellites …)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direct modelling (e.g.: waves in HF and VHF range) to reproduce the observations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IRAP available tools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(science):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Plasmaphere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-Ionosphere Model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IPIM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all latitudes and 90 km &lt; alt &lt; 22 000 km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plasmapause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Low ionosphere photochemical model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IONOS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	 all latitudes and 60 &lt; alt &lt; 90 km (D-Region)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Coherent and incoherent radars (SuperDARN, EISCAT) data expertise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Tools/expertise still to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(applications):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GNSS data expertise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Electrodynamics assimilation model from IMM (SuperDARN, AMPERE, OVATION)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Tomography (GNSS, SuperDARN) by direct modelling of waves propagation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Static and global ionosphere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68967" y="-10254"/>
            <a:ext cx="61129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 for characterization of the ionosphere medium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657" y="1611993"/>
            <a:ext cx="7554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</a:p>
          <a:p>
            <a:pPr algn="ctr"/>
            <a:endParaRPr lang="fr-FR" sz="32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SuperDARN </a:t>
            </a:r>
            <a:r>
              <a:rPr lang="fr-FR" sz="3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presentation</a:t>
            </a:r>
            <a:endParaRPr lang="fr-FR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Foreseen</a:t>
            </a:r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studies</a:t>
            </a:r>
            <a:r>
              <a:rPr lang="fr-FR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developments</a:t>
            </a:r>
            <a:endParaRPr lang="fr-FR" sz="3200" b="0" i="1" u="none" strike="noStrike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5366" y="267771"/>
            <a:ext cx="61129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0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1363721944.no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000" y="3798000"/>
            <a:ext cx="3060000" cy="3060000"/>
          </a:xfrm>
          <a:prstGeom prst="rect">
            <a:avLst/>
          </a:prstGeom>
        </p:spPr>
      </p:pic>
      <p:pic>
        <p:nvPicPr>
          <p:cNvPr id="31" name="Image 30" descr="1363770510.nor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3060000" cy="3060000"/>
          </a:xfrm>
          <a:prstGeom prst="rect">
            <a:avLst/>
          </a:prstGeom>
        </p:spPr>
      </p:pic>
      <p:pic>
        <p:nvPicPr>
          <p:cNvPr id="24" name="Image 23" descr="1363770320.sou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98000"/>
            <a:ext cx="3060000" cy="306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24266" y="-45618"/>
            <a:ext cx="63669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Network of 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PolarDARN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blue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SuperDARN (green), STORMDARN (</a:t>
            </a:r>
            <a:r>
              <a:rPr lang="fr-F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>
            <a:endCxn id="8" idx="1"/>
          </p:cNvCxnSpPr>
          <p:nvPr/>
        </p:nvCxnSpPr>
        <p:spPr>
          <a:xfrm flipV="1">
            <a:off x="2180045" y="1133062"/>
            <a:ext cx="563154" cy="124026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743199" y="809896"/>
            <a:ext cx="129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Stokkseyri</a:t>
            </a:r>
            <a:r>
              <a:rPr lang="fr-FR" dirty="0" smtClean="0"/>
              <a:t>, </a:t>
            </a:r>
            <a:r>
              <a:rPr lang="fr-FR" dirty="0" err="1" smtClean="0"/>
              <a:t>Iceland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536700" y="4271555"/>
            <a:ext cx="592546" cy="3385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994261" y="3979817"/>
            <a:ext cx="188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Port-aux-Français, Kerguelen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6488668"/>
            <a:ext cx="28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Southern</a:t>
            </a:r>
            <a:r>
              <a:rPr lang="fr-FR" i="1" dirty="0" smtClean="0"/>
              <a:t> </a:t>
            </a:r>
            <a:r>
              <a:rPr lang="fr-FR" i="1" dirty="0" err="1" smtClean="0"/>
              <a:t>Hemisphere</a:t>
            </a:r>
            <a:endParaRPr lang="fr-FR" i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0" y="3283914"/>
            <a:ext cx="22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Northern</a:t>
            </a:r>
            <a:r>
              <a:rPr lang="fr-FR" i="1" dirty="0" smtClean="0"/>
              <a:t> </a:t>
            </a:r>
            <a:r>
              <a:rPr lang="fr-FR" i="1" dirty="0" err="1"/>
              <a:t>H</a:t>
            </a:r>
            <a:r>
              <a:rPr lang="fr-FR" i="1" dirty="0" err="1" smtClean="0"/>
              <a:t>emisphere</a:t>
            </a:r>
            <a:endParaRPr lang="fr-FR" i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3991066" y="1036023"/>
            <a:ext cx="512753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Ionospheric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HF radars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principle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end of 70s –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beginning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80s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SuperDARN international consortium: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beginning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90s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countries: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Africa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Australia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Canada, China, France,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Italy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Japan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United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Kingdom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USA,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Finland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Sweden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Poland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…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84000" y="6211669"/>
            <a:ext cx="307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New network at </a:t>
            </a:r>
            <a:r>
              <a:rPr lang="fr-FR" i="1" dirty="0" err="1" smtClean="0"/>
              <a:t>mid</a:t>
            </a:r>
            <a:r>
              <a:rPr lang="fr-FR" i="1" dirty="0" smtClean="0"/>
              <a:t>-latitudes (N. </a:t>
            </a:r>
            <a:r>
              <a:rPr lang="fr-FR" i="1" dirty="0" err="1" smtClean="0"/>
              <a:t>Hemisphere</a:t>
            </a:r>
            <a:r>
              <a:rPr lang="fr-FR" i="1" dirty="0" smtClean="0"/>
              <a:t>) : STORMDARN</a:t>
            </a:r>
            <a:endParaRPr lang="fr-FR" i="1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054100" y="6016453"/>
            <a:ext cx="736600" cy="43514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765661" y="6262469"/>
            <a:ext cx="188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Dôme C East</a:t>
            </a:r>
          </a:p>
        </p:txBody>
      </p:sp>
    </p:spTree>
    <p:extLst>
      <p:ext uri="{BB962C8B-B14F-4D97-AF65-F5344CB8AC3E}">
        <p14:creationId xmlns:p14="http://schemas.microsoft.com/office/powerpoint/2010/main" val="25013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44714" y="59780"/>
            <a:ext cx="62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French SuperDARN radar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3440" y="150600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Arial" pitchFamily="34" charset="0"/>
                <a:cs typeface="Arial" pitchFamily="34" charset="0"/>
              </a:rPr>
              <a:t>Kerguelen radar (IPEV/INSU-PNST) 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2"/>
          <a:stretch/>
        </p:blipFill>
        <p:spPr>
          <a:xfrm>
            <a:off x="662608" y="3106662"/>
            <a:ext cx="8481392" cy="3751338"/>
          </a:xfrm>
          <a:prstGeom prst="rect">
            <a:avLst/>
          </a:prstGeom>
        </p:spPr>
      </p:pic>
      <p:pic>
        <p:nvPicPr>
          <p:cNvPr id="2" name="Picture 2" descr="C:\Documents and Settings\valliere\Bureau\vcat\Rad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013"/>
            <a:ext cx="4485128" cy="3199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8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2" name="Picture 4" descr="IMGP29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674"/>
            <a:ext cx="6603100" cy="4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97713" y="141593"/>
            <a:ext cx="669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future Lannemezan radar (UK/Fr)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7172" r="11065"/>
          <a:stretch/>
        </p:blipFill>
        <p:spPr>
          <a:xfrm>
            <a:off x="5915277" y="831445"/>
            <a:ext cx="3228723" cy="37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4130075"/>
            <a:ext cx="9080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Specular reflection of the E.M. signal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Targets 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irregularities of electronic density aligned to the magnetic field (15-40 m)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Spatiotemporal coherency needed → coherent HF radars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At high latitudes; magnetic field lines almost vertical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E.M. signal in the HF range refracted in the ionosphere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→ Signal can reach the orthogonality condition w.r.t. to the magnetic field and be backscattered to the radar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→ Condition reached in the ionosphere for 100 &lt; alt &lt; 500 km</a:t>
            </a:r>
          </a:p>
        </p:txBody>
      </p:sp>
      <p:pic>
        <p:nvPicPr>
          <p:cNvPr id="6" name="Image 5" descr="retrodiffusion.jpg"/>
          <p:cNvPicPr>
            <a:picLocks noChangeAspect="1"/>
          </p:cNvPicPr>
          <p:nvPr/>
        </p:nvPicPr>
        <p:blipFill>
          <a:blip r:embed="rId2" cstate="print"/>
          <a:srcRect l="2832" t="1039" b="2078"/>
          <a:stretch>
            <a:fillRect/>
          </a:stretch>
        </p:blipFill>
        <p:spPr>
          <a:xfrm>
            <a:off x="2969019" y="571210"/>
            <a:ext cx="6174981" cy="3357583"/>
          </a:xfrm>
          <a:prstGeom prst="rect">
            <a:avLst/>
          </a:prstGeom>
        </p:spPr>
      </p:pic>
      <p:pic>
        <p:nvPicPr>
          <p:cNvPr id="3" name="Image 2" descr="champ_B.jpg"/>
          <p:cNvPicPr>
            <a:picLocks noChangeAspect="1"/>
          </p:cNvPicPr>
          <p:nvPr/>
        </p:nvPicPr>
        <p:blipFill>
          <a:blip r:embed="rId3" cstate="print"/>
          <a:srcRect t="5968"/>
          <a:stretch>
            <a:fillRect/>
          </a:stretch>
        </p:blipFill>
        <p:spPr>
          <a:xfrm>
            <a:off x="14990" y="568460"/>
            <a:ext cx="3547110" cy="23824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1074" y="22563"/>
            <a:ext cx="825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Ionospheric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reflection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conditions of the radar signal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972</Words>
  <Application>Microsoft Office PowerPoint</Application>
  <PresentationFormat>Affichage à l'écran (4:3)</PresentationFormat>
  <Paragraphs>186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IRAP/CNRS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amarchaudon</dc:creator>
  <cp:lastModifiedBy>amarchaudon</cp:lastModifiedBy>
  <cp:revision>20</cp:revision>
  <dcterms:created xsi:type="dcterms:W3CDTF">2016-10-17T09:10:53Z</dcterms:created>
  <dcterms:modified xsi:type="dcterms:W3CDTF">2016-10-20T09:04:03Z</dcterms:modified>
</cp:coreProperties>
</file>