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66" r:id="rId3"/>
    <p:sldId id="268" r:id="rId4"/>
    <p:sldId id="269" r:id="rId5"/>
    <p:sldId id="257" r:id="rId6"/>
    <p:sldId id="259" r:id="rId7"/>
    <p:sldId id="261" r:id="rId8"/>
    <p:sldId id="270" r:id="rId9"/>
    <p:sldId id="260" r:id="rId10"/>
    <p:sldId id="262" r:id="rId11"/>
    <p:sldId id="267" r:id="rId12"/>
    <p:sldId id="264" r:id="rId13"/>
    <p:sldId id="265" r:id="rId14"/>
    <p:sldId id="271" r:id="rId15"/>
    <p:sldId id="275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DDBC9-B73B-4F14-9940-CA6AD8675024}" type="datetimeFigureOut">
              <a:rPr lang="fr-FR" smtClean="0"/>
              <a:t>19/10/2016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DE6AD-A5A3-4A60-A704-42EB07E501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322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E6AD-A5A3-4A60-A704-42EB07E5019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747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E6AD-A5A3-4A60-A704-42EB07E5019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092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E6AD-A5A3-4A60-A704-42EB07E5019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002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E6AD-A5A3-4A60-A704-42EB07E5019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566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E6AD-A5A3-4A60-A704-42EB07E5019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876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E6AD-A5A3-4A60-A704-42EB07E5019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683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E6AD-A5A3-4A60-A704-42EB07E5019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296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E6AD-A5A3-4A60-A704-42EB07E5019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4890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E6AD-A5A3-4A60-A704-42EB07E5019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710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E6AD-A5A3-4A60-A704-42EB07E5019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952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E6AD-A5A3-4A60-A704-42EB07E5019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508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E6AD-A5A3-4A60-A704-42EB07E5019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150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E6AD-A5A3-4A60-A704-42EB07E5019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647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E6AD-A5A3-4A60-A704-42EB07E5019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296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E6AD-A5A3-4A60-A704-42EB07E5019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644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E6AD-A5A3-4A60-A704-42EB07E5019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059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E6AD-A5A3-4A60-A704-42EB07E5019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272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E6AD-A5A3-4A60-A704-42EB07E5019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738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October 19-20, 2016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Synoptic ground-based solar observations for Space Weather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B460-A376-448D-AD19-8F51ADF4BC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71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October 19-20, 2016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Synoptic ground-based solar observations for Space Weather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B460-A376-448D-AD19-8F51ADF4BC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01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October 19-20, 2016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Synoptic ground-based solar observations for Space Weather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B460-A376-448D-AD19-8F51ADF4BC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39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October 19-20, 2016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Synoptic ground-based solar observations for Space Weather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B460-A376-448D-AD19-8F51ADF4BC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43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October 19-20, 2016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Synoptic ground-based solar observations for Space Weather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B460-A376-448D-AD19-8F51ADF4BC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18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October 19-20, 2016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Synoptic ground-based solar observations for Space Weather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B460-A376-448D-AD19-8F51ADF4BC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61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October 19-20, 2016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Synoptic ground-based solar observations for Space Weather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B460-A376-448D-AD19-8F51ADF4BC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18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October 19-20, 2016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Synoptic ground-based solar observations for Space Weather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B460-A376-448D-AD19-8F51ADF4BC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16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October 19-20, 2016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Synoptic ground-based solar observations for Space Weather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B460-A376-448D-AD19-8F51ADF4BC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78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October 19-20, 2016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Synoptic ground-based solar observations for Space Weather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B460-A376-448D-AD19-8F51ADF4BC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45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October 19-20, 2016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Synoptic ground-based solar observations for Space Weather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B460-A376-448D-AD19-8F51ADF4BC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00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October 19-20, 2016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Synoptic ground-based solar observations for Space Weather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3B460-A376-448D-AD19-8F51ADF4BC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47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016863" cy="104986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/>
          <a:lstStyle/>
          <a:p>
            <a:r>
              <a:rPr lang="fr-FR" dirty="0" smtClean="0"/>
              <a:t>METEOSPACE </a:t>
            </a:r>
            <a:r>
              <a:rPr lang="fr-FR" dirty="0" err="1" smtClean="0"/>
              <a:t>project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at </a:t>
            </a:r>
            <a:r>
              <a:rPr lang="fr-FR" dirty="0" err="1" smtClean="0"/>
              <a:t>Calern</a:t>
            </a:r>
            <a:r>
              <a:rPr lang="fr-FR" dirty="0" smtClean="0"/>
              <a:t> </a:t>
            </a:r>
            <a:r>
              <a:rPr lang="fr-FR" dirty="0" err="1" smtClean="0"/>
              <a:t>Observatory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7056784" cy="17526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D. </a:t>
            </a:r>
            <a:r>
              <a:rPr lang="fr-FR" b="1" dirty="0" err="1" smtClean="0">
                <a:solidFill>
                  <a:srgbClr val="002060"/>
                </a:solidFill>
              </a:rPr>
              <a:t>Crussaire</a:t>
            </a:r>
            <a:r>
              <a:rPr lang="fr-FR" b="1" dirty="0" smtClean="0">
                <a:solidFill>
                  <a:srgbClr val="002060"/>
                </a:solidFill>
              </a:rPr>
              <a:t> (OP) – F. Morand (OCA)</a:t>
            </a:r>
          </a:p>
          <a:p>
            <a:r>
              <a:rPr lang="fr-FR" b="1" dirty="0" smtClean="0">
                <a:solidFill>
                  <a:srgbClr val="002060"/>
                </a:solidFill>
              </a:rPr>
              <a:t>T. </a:t>
            </a:r>
            <a:r>
              <a:rPr lang="fr-FR" b="1" dirty="0" err="1" smtClean="0">
                <a:solidFill>
                  <a:srgbClr val="002060"/>
                </a:solidFill>
              </a:rPr>
              <a:t>Corbard</a:t>
            </a:r>
            <a:r>
              <a:rPr lang="fr-FR" b="1" dirty="0" smtClean="0">
                <a:solidFill>
                  <a:srgbClr val="002060"/>
                </a:solidFill>
              </a:rPr>
              <a:t> (OCA) – J.-M. Malherbe (OP)</a:t>
            </a:r>
          </a:p>
          <a:p>
            <a:r>
              <a:rPr lang="fr-FR" b="1" dirty="0" smtClean="0">
                <a:solidFill>
                  <a:srgbClr val="002060"/>
                </a:solidFill>
              </a:rPr>
              <a:t>and all the METEOSPACE team</a:t>
            </a:r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763688" cy="10498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73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          H</a:t>
            </a:r>
            <a:r>
              <a:rPr lang="el-GR" sz="4000" dirty="0" smtClean="0"/>
              <a:t>α</a:t>
            </a:r>
            <a:r>
              <a:rPr lang="fr-FR" sz="4000" dirty="0" smtClean="0"/>
              <a:t> afocal prototype</a:t>
            </a:r>
            <a:endParaRPr lang="fr-FR" sz="4000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213" y="1417638"/>
            <a:ext cx="5393573" cy="4045180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 err="1" smtClean="0">
                <a:solidFill>
                  <a:srgbClr val="002060"/>
                </a:solidFill>
              </a:rPr>
              <a:t>October</a:t>
            </a:r>
            <a:r>
              <a:rPr lang="fr-FR" b="1" dirty="0" smtClean="0">
                <a:solidFill>
                  <a:srgbClr val="002060"/>
                </a:solidFill>
              </a:rPr>
              <a:t> 19-20, 2016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4248472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Synoptic ground-based solar observations for Space Weather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B460-A376-448D-AD19-8F51ADF4BCD1}" type="slidenum">
              <a:rPr lang="fr-FR" b="1" smtClean="0">
                <a:solidFill>
                  <a:srgbClr val="002060"/>
                </a:solidFill>
              </a:rPr>
              <a:t>10</a:t>
            </a:fld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016863" cy="104986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763688" cy="10498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5" y="3789040"/>
            <a:ext cx="3275856" cy="245689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789040"/>
            <a:ext cx="3275855" cy="24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1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Equatorial </a:t>
            </a:r>
            <a:r>
              <a:rPr lang="fr-FR" dirty="0" err="1" smtClean="0"/>
              <a:t>mount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 err="1" smtClean="0">
                <a:solidFill>
                  <a:srgbClr val="002060"/>
                </a:solidFill>
              </a:rPr>
              <a:t>October</a:t>
            </a:r>
            <a:r>
              <a:rPr lang="fr-FR" b="1" dirty="0" smtClean="0">
                <a:solidFill>
                  <a:srgbClr val="002060"/>
                </a:solidFill>
              </a:rPr>
              <a:t> 19-20, 2016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4248472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Synoptic ground-based solar observations for Space Weather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B460-A376-448D-AD19-8F51ADF4BCD1}" type="slidenum">
              <a:rPr lang="fr-FR" b="1" smtClean="0">
                <a:solidFill>
                  <a:srgbClr val="002060"/>
                </a:solidFill>
              </a:rPr>
              <a:t>11</a:t>
            </a:fld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016863" cy="104986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763688" cy="10498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27" y="1324506"/>
            <a:ext cx="3293219" cy="4941759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In </a:t>
            </a:r>
            <a:r>
              <a:rPr lang="fr-FR" dirty="0" err="1" smtClean="0"/>
              <a:t>Valméca</a:t>
            </a:r>
            <a:r>
              <a:rPr lang="fr-FR" dirty="0" smtClean="0"/>
              <a:t> workshop at</a:t>
            </a:r>
          </a:p>
          <a:p>
            <a:pPr marL="0" indent="0">
              <a:buNone/>
            </a:pPr>
            <a:r>
              <a:rPr lang="fr-FR" dirty="0" err="1" smtClean="0"/>
              <a:t>Puimichel</a:t>
            </a:r>
            <a:r>
              <a:rPr lang="fr-FR" dirty="0" smtClean="0"/>
              <a:t> </a:t>
            </a:r>
            <a:r>
              <a:rPr lang="fr-FR" dirty="0" err="1" smtClean="0"/>
              <a:t>near</a:t>
            </a:r>
            <a:r>
              <a:rPr lang="fr-FR" dirty="0" smtClean="0"/>
              <a:t> Manosque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43" y="1324506"/>
            <a:ext cx="4347714" cy="289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1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Equatorial </a:t>
            </a:r>
            <a:r>
              <a:rPr lang="fr-FR" dirty="0" err="1" smtClean="0"/>
              <a:t>mount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 err="1" smtClean="0">
                <a:solidFill>
                  <a:srgbClr val="002060"/>
                </a:solidFill>
              </a:rPr>
              <a:t>October</a:t>
            </a:r>
            <a:r>
              <a:rPr lang="fr-FR" b="1" dirty="0" smtClean="0">
                <a:solidFill>
                  <a:srgbClr val="002060"/>
                </a:solidFill>
              </a:rPr>
              <a:t> 19-20, 2016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4248472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Synoptic ground-based solar observations for Space Weather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B460-A376-448D-AD19-8F51ADF4BCD1}" type="slidenum">
              <a:rPr lang="fr-FR" b="1" smtClean="0">
                <a:solidFill>
                  <a:srgbClr val="002060"/>
                </a:solidFill>
              </a:rPr>
              <a:t>12</a:t>
            </a:fld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016863" cy="104986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763688" cy="10498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 smtClean="0"/>
              <a:t>Making</a:t>
            </a:r>
            <a:r>
              <a:rPr lang="fr-FR" dirty="0" smtClean="0"/>
              <a:t> of the</a:t>
            </a:r>
          </a:p>
          <a:p>
            <a:pPr marL="0" indent="0">
              <a:buNone/>
            </a:pPr>
            <a:r>
              <a:rPr lang="fr-FR" dirty="0" err="1"/>
              <a:t>h</a:t>
            </a:r>
            <a:r>
              <a:rPr lang="fr-FR" dirty="0" err="1" smtClean="0"/>
              <a:t>eavy</a:t>
            </a:r>
            <a:r>
              <a:rPr lang="fr-FR" dirty="0" smtClean="0"/>
              <a:t> </a:t>
            </a:r>
            <a:r>
              <a:rPr lang="fr-FR" dirty="0" err="1" smtClean="0"/>
              <a:t>duty</a:t>
            </a:r>
            <a:r>
              <a:rPr lang="fr-FR" dirty="0"/>
              <a:t> </a:t>
            </a:r>
            <a:r>
              <a:rPr lang="fr-FR" dirty="0" smtClean="0"/>
              <a:t>fork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7" y="1370013"/>
            <a:ext cx="3753675" cy="250147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89" y="2637914"/>
            <a:ext cx="5220072" cy="347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</a:t>
            </a:r>
            <a:r>
              <a:rPr lang="fr-FR" dirty="0" err="1" smtClean="0"/>
              <a:t>Very</a:t>
            </a:r>
            <a:r>
              <a:rPr lang="fr-FR" dirty="0" smtClean="0"/>
              <a:t> first images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 err="1" smtClean="0">
                <a:solidFill>
                  <a:srgbClr val="002060"/>
                </a:solidFill>
              </a:rPr>
              <a:t>October</a:t>
            </a:r>
            <a:r>
              <a:rPr lang="fr-FR" b="1" dirty="0" smtClean="0">
                <a:solidFill>
                  <a:srgbClr val="002060"/>
                </a:solidFill>
              </a:rPr>
              <a:t> 19-20, 2016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4248472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Synoptic ground-based solar observations for Space Weather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B460-A376-448D-AD19-8F51ADF4BCD1}" type="slidenum">
              <a:rPr lang="fr-FR" b="1" smtClean="0">
                <a:solidFill>
                  <a:srgbClr val="002060"/>
                </a:solidFill>
              </a:rPr>
              <a:t>13</a:t>
            </a:fld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016863" cy="104986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763688" cy="10498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" y="3338479"/>
            <a:ext cx="4913190" cy="2661311"/>
          </a:xfrm>
          <a:prstGeom prst="rect">
            <a:avLst/>
          </a:prstGeom>
        </p:spPr>
      </p:pic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782" y="1336903"/>
            <a:ext cx="4443018" cy="3556992"/>
          </a:xfrm>
        </p:spPr>
      </p:pic>
    </p:spTree>
    <p:extLst>
      <p:ext uri="{BB962C8B-B14F-4D97-AF65-F5344CB8AC3E}">
        <p14:creationId xmlns:p14="http://schemas.microsoft.com/office/powerpoint/2010/main" val="118272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     Installation at </a:t>
            </a:r>
            <a:br>
              <a:rPr lang="fr-FR" dirty="0" smtClean="0"/>
            </a:br>
            <a:r>
              <a:rPr lang="fr-FR" dirty="0" smtClean="0"/>
              <a:t>          </a:t>
            </a:r>
            <a:r>
              <a:rPr lang="fr-FR" dirty="0" err="1" smtClean="0"/>
              <a:t>Calern</a:t>
            </a:r>
            <a:r>
              <a:rPr lang="fr-FR" dirty="0" smtClean="0"/>
              <a:t> </a:t>
            </a:r>
            <a:r>
              <a:rPr lang="fr-FR" dirty="0" err="1" smtClean="0"/>
              <a:t>Observatory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853136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Building as </a:t>
            </a:r>
            <a:r>
              <a:rPr lang="fr-FR" dirty="0" err="1" smtClean="0">
                <a:solidFill>
                  <a:srgbClr val="002060"/>
                </a:solidFill>
              </a:rPr>
              <a:t>small</a:t>
            </a:r>
            <a:r>
              <a:rPr lang="fr-FR" dirty="0" smtClean="0">
                <a:solidFill>
                  <a:srgbClr val="002060"/>
                </a:solidFill>
              </a:rPr>
              <a:t> as possible : about, 3 m * 3 m, </a:t>
            </a:r>
            <a:r>
              <a:rPr lang="fr-FR" dirty="0" err="1" smtClean="0">
                <a:solidFill>
                  <a:srgbClr val="002060"/>
                </a:solidFill>
              </a:rPr>
              <a:t>with</a:t>
            </a:r>
            <a:r>
              <a:rPr lang="fr-FR" dirty="0" smtClean="0">
                <a:solidFill>
                  <a:srgbClr val="002060"/>
                </a:solidFill>
              </a:rPr>
              <a:t> 1.50 m </a:t>
            </a:r>
            <a:r>
              <a:rPr lang="fr-FR" dirty="0" err="1" smtClean="0">
                <a:solidFill>
                  <a:srgbClr val="002060"/>
                </a:solidFill>
              </a:rPr>
              <a:t>height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concrete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walls</a:t>
            </a:r>
            <a:r>
              <a:rPr lang="fr-FR" dirty="0" smtClean="0">
                <a:solidFill>
                  <a:srgbClr val="002060"/>
                </a:solidFill>
              </a:rPr>
              <a:t> and a </a:t>
            </a:r>
            <a:r>
              <a:rPr lang="fr-FR" dirty="0" err="1" smtClean="0">
                <a:solidFill>
                  <a:srgbClr val="002060"/>
                </a:solidFill>
              </a:rPr>
              <a:t>removable</a:t>
            </a:r>
            <a:r>
              <a:rPr lang="fr-FR" dirty="0" smtClean="0">
                <a:solidFill>
                  <a:srgbClr val="002060"/>
                </a:solidFill>
              </a:rPr>
              <a:t> roof</a:t>
            </a:r>
            <a:r>
              <a:rPr lang="fr-FR" dirty="0" smtClean="0">
                <a:solidFill>
                  <a:srgbClr val="002060"/>
                </a:solidFill>
              </a:rPr>
              <a:t>. </a:t>
            </a:r>
            <a:r>
              <a:rPr lang="fr-FR" smtClean="0">
                <a:solidFill>
                  <a:srgbClr val="002060"/>
                </a:solidFill>
              </a:rPr>
              <a:t>(40 k€)</a:t>
            </a:r>
            <a:endParaRPr lang="fr-FR" dirty="0" smtClean="0">
              <a:solidFill>
                <a:srgbClr val="002060"/>
              </a:solidFill>
            </a:endParaRPr>
          </a:p>
          <a:p>
            <a:r>
              <a:rPr lang="fr-FR" dirty="0" err="1" smtClean="0">
                <a:solidFill>
                  <a:srgbClr val="002060"/>
                </a:solidFill>
              </a:rPr>
              <a:t>Implemented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near</a:t>
            </a:r>
            <a:r>
              <a:rPr lang="fr-FR" dirty="0" smtClean="0">
                <a:solidFill>
                  <a:srgbClr val="002060"/>
                </a:solidFill>
              </a:rPr>
              <a:t> PICARDSOL building 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no new control room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needed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.</a:t>
            </a:r>
          </a:p>
          <a:p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Fully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motorized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 and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automated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opening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 and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closing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 :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weather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 station,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rain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sensor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,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clouds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sensor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, …</a:t>
            </a:r>
          </a:p>
          <a:p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365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days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 per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year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 of observations as no observer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is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needed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.</a:t>
            </a:r>
          </a:p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 err="1" smtClean="0">
                <a:solidFill>
                  <a:srgbClr val="002060"/>
                </a:solidFill>
              </a:rPr>
              <a:t>October</a:t>
            </a:r>
            <a:r>
              <a:rPr lang="fr-FR" b="1" dirty="0" smtClean="0">
                <a:solidFill>
                  <a:srgbClr val="002060"/>
                </a:solidFill>
              </a:rPr>
              <a:t> 19-20, 2016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4248472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Synoptic ground-based solar observations for Space Weather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B460-A376-448D-AD19-8F51ADF4BCD1}" type="slidenum">
              <a:rPr lang="fr-FR" b="1" smtClean="0">
                <a:solidFill>
                  <a:srgbClr val="002060"/>
                </a:solidFill>
              </a:rPr>
              <a:t>14</a:t>
            </a:fld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016863" cy="104986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763688" cy="10498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88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    « </a:t>
            </a:r>
            <a:r>
              <a:rPr lang="fr-FR" dirty="0" err="1" smtClean="0"/>
              <a:t>Artist</a:t>
            </a:r>
            <a:r>
              <a:rPr lang="fr-FR" dirty="0" smtClean="0"/>
              <a:t> » </a:t>
            </a:r>
            <a:r>
              <a:rPr lang="fr-FR" dirty="0" err="1" smtClean="0"/>
              <a:t>view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          of the building (1/2)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 err="1" smtClean="0">
                <a:solidFill>
                  <a:srgbClr val="002060"/>
                </a:solidFill>
              </a:rPr>
              <a:t>October</a:t>
            </a:r>
            <a:r>
              <a:rPr lang="fr-FR" b="1" dirty="0" smtClean="0">
                <a:solidFill>
                  <a:srgbClr val="002060"/>
                </a:solidFill>
              </a:rPr>
              <a:t> 19-20, 2016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4248472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Synoptic ground-based solar observations for Space Weather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B460-A376-448D-AD19-8F51ADF4BCD1}" type="slidenum">
              <a:rPr lang="fr-FR" b="1" smtClean="0">
                <a:solidFill>
                  <a:srgbClr val="002060"/>
                </a:solidFill>
              </a:rPr>
              <a:t>15</a:t>
            </a:fld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016863" cy="104986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763688" cy="10498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Espace réservé du contenu 9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923" y="1484784"/>
            <a:ext cx="5762389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328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    « </a:t>
            </a:r>
            <a:r>
              <a:rPr lang="fr-FR" dirty="0" err="1" smtClean="0"/>
              <a:t>Artist</a:t>
            </a:r>
            <a:r>
              <a:rPr lang="fr-FR" dirty="0" smtClean="0"/>
              <a:t> » </a:t>
            </a:r>
            <a:r>
              <a:rPr lang="fr-FR" dirty="0" err="1" smtClean="0"/>
              <a:t>view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            of the </a:t>
            </a:r>
            <a:r>
              <a:rPr lang="fr-FR" smtClean="0"/>
              <a:t>building (2/2)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 err="1" smtClean="0">
                <a:solidFill>
                  <a:srgbClr val="002060"/>
                </a:solidFill>
              </a:rPr>
              <a:t>October</a:t>
            </a:r>
            <a:r>
              <a:rPr lang="fr-FR" b="1" dirty="0" smtClean="0">
                <a:solidFill>
                  <a:srgbClr val="002060"/>
                </a:solidFill>
              </a:rPr>
              <a:t> 19-20, 2016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4248472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Synoptic ground-based solar observations for Space Weather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B460-A376-448D-AD19-8F51ADF4BCD1}" type="slidenum">
              <a:rPr lang="fr-FR" b="1" smtClean="0">
                <a:solidFill>
                  <a:srgbClr val="002060"/>
                </a:solidFill>
              </a:rPr>
              <a:t>16</a:t>
            </a:fld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016863" cy="104986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763688" cy="10498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Espace réservé du contenu 10"/>
          <p:cNvPicPr>
            <a:picLocks noGrp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763688" y="1484784"/>
            <a:ext cx="583264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9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    Data </a:t>
            </a:r>
            <a:r>
              <a:rPr lang="fr-FR" dirty="0" err="1" smtClean="0"/>
              <a:t>reduction</a:t>
            </a:r>
            <a:r>
              <a:rPr lang="fr-FR" dirty="0" smtClean="0"/>
              <a:t>, </a:t>
            </a:r>
            <a:br>
              <a:rPr lang="fr-FR" dirty="0" smtClean="0"/>
            </a:br>
            <a:r>
              <a:rPr lang="fr-FR" dirty="0"/>
              <a:t> </a:t>
            </a:r>
            <a:r>
              <a:rPr lang="fr-FR" dirty="0" smtClean="0"/>
              <a:t>           </a:t>
            </a:r>
            <a:r>
              <a:rPr lang="fr-FR" dirty="0" err="1" smtClean="0"/>
              <a:t>storage</a:t>
            </a:r>
            <a:r>
              <a:rPr lang="fr-FR" dirty="0" smtClean="0"/>
              <a:t> and distribution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 err="1" smtClean="0">
                <a:solidFill>
                  <a:srgbClr val="002060"/>
                </a:solidFill>
              </a:rPr>
              <a:t>October</a:t>
            </a:r>
            <a:r>
              <a:rPr lang="fr-FR" b="1" dirty="0" smtClean="0">
                <a:solidFill>
                  <a:srgbClr val="002060"/>
                </a:solidFill>
              </a:rPr>
              <a:t> 19-20, 2016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4248472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Synoptic ground-based solar observations for Space Weather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B460-A376-448D-AD19-8F51ADF4BCD1}" type="slidenum">
              <a:rPr lang="fr-FR" b="1" smtClean="0">
                <a:solidFill>
                  <a:srgbClr val="002060"/>
                </a:solidFill>
              </a:rPr>
              <a:t>17</a:t>
            </a:fld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016863" cy="104986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763688" cy="10498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lipse 9"/>
          <p:cNvSpPr/>
          <p:nvPr/>
        </p:nvSpPr>
        <p:spPr>
          <a:xfrm>
            <a:off x="679623" y="1896368"/>
            <a:ext cx="208823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Instruments</a:t>
            </a:r>
            <a:endParaRPr lang="fr-FR" dirty="0"/>
          </a:p>
        </p:txBody>
      </p:sp>
      <p:sp>
        <p:nvSpPr>
          <p:cNvPr id="12" name="Ellipse 11"/>
          <p:cNvSpPr/>
          <p:nvPr/>
        </p:nvSpPr>
        <p:spPr>
          <a:xfrm>
            <a:off x="646850" y="2903081"/>
            <a:ext cx="2153777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Main </a:t>
            </a:r>
          </a:p>
          <a:p>
            <a:pPr algn="ctr"/>
            <a:r>
              <a:rPr lang="fr-FR" dirty="0" smtClean="0"/>
              <a:t>PC</a:t>
            </a:r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>
            <a:off x="4153290" y="2060848"/>
            <a:ext cx="2153777" cy="64807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ftp </a:t>
            </a:r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>
            <a:off x="415891" y="4643196"/>
            <a:ext cx="237626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Computation / </a:t>
            </a:r>
            <a:r>
              <a:rPr lang="fr-FR" dirty="0" err="1" smtClean="0"/>
              <a:t>Database</a:t>
            </a:r>
            <a:r>
              <a:rPr lang="fr-FR" dirty="0" smtClean="0"/>
              <a:t> …</a:t>
            </a:r>
          </a:p>
        </p:txBody>
      </p:sp>
      <p:sp>
        <p:nvSpPr>
          <p:cNvPr id="15" name="Ellipse 14"/>
          <p:cNvSpPr/>
          <p:nvPr/>
        </p:nvSpPr>
        <p:spPr>
          <a:xfrm>
            <a:off x="4687993" y="4275672"/>
            <a:ext cx="2153777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Web</a:t>
            </a:r>
            <a:endParaRPr lang="fr-FR" dirty="0"/>
          </a:p>
        </p:txBody>
      </p:sp>
      <p:sp>
        <p:nvSpPr>
          <p:cNvPr id="16" name="Ellipse 15"/>
          <p:cNvSpPr/>
          <p:nvPr/>
        </p:nvSpPr>
        <p:spPr>
          <a:xfrm>
            <a:off x="4153290" y="3573016"/>
            <a:ext cx="2235480" cy="59464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Data </a:t>
            </a:r>
            <a:r>
              <a:rPr lang="fr-FR" dirty="0" err="1" smtClean="0"/>
              <a:t>reduction</a:t>
            </a:r>
            <a:endParaRPr lang="fr-FR" dirty="0"/>
          </a:p>
        </p:txBody>
      </p:sp>
      <p:sp>
        <p:nvSpPr>
          <p:cNvPr id="17" name="Ellipse 16"/>
          <p:cNvSpPr/>
          <p:nvPr/>
        </p:nvSpPr>
        <p:spPr>
          <a:xfrm>
            <a:off x="4355976" y="2826224"/>
            <a:ext cx="2153777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Database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179512" y="4452741"/>
            <a:ext cx="2808312" cy="1872208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1112466" y="4044840"/>
            <a:ext cx="895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LUNA</a:t>
            </a:r>
            <a:endParaRPr lang="fr-FR" sz="2400" b="1" dirty="0"/>
          </a:p>
        </p:txBody>
      </p:sp>
      <p:sp>
        <p:nvSpPr>
          <p:cNvPr id="20" name="Rectangle 19"/>
          <p:cNvSpPr/>
          <p:nvPr/>
        </p:nvSpPr>
        <p:spPr>
          <a:xfrm>
            <a:off x="467544" y="1844824"/>
            <a:ext cx="2549318" cy="1872208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1128864" y="1401880"/>
            <a:ext cx="1189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CALERN</a:t>
            </a:r>
            <a:endParaRPr lang="fr-FR" sz="2400" b="1" dirty="0"/>
          </a:p>
        </p:txBody>
      </p:sp>
      <p:sp>
        <p:nvSpPr>
          <p:cNvPr id="22" name="Rectangle 21"/>
          <p:cNvSpPr/>
          <p:nvPr/>
        </p:nvSpPr>
        <p:spPr>
          <a:xfrm>
            <a:off x="3635896" y="1844824"/>
            <a:ext cx="3672408" cy="3240360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5116810" y="1434703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NICE</a:t>
            </a:r>
            <a:endParaRPr lang="fr-FR" sz="2400" b="1" dirty="0"/>
          </a:p>
        </p:txBody>
      </p:sp>
      <p:sp>
        <p:nvSpPr>
          <p:cNvPr id="24" name="Ellipse 23"/>
          <p:cNvSpPr/>
          <p:nvPr/>
        </p:nvSpPr>
        <p:spPr>
          <a:xfrm>
            <a:off x="492839" y="5558843"/>
            <a:ext cx="2235480" cy="5946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Operational</a:t>
            </a:r>
            <a:r>
              <a:rPr lang="fr-FR" dirty="0" smtClean="0"/>
              <a:t> service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7740352" y="2708920"/>
            <a:ext cx="115212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OP /</a:t>
            </a:r>
          </a:p>
          <a:p>
            <a:pPr algn="ctr"/>
            <a:r>
              <a:rPr lang="fr-FR" dirty="0" smtClean="0"/>
              <a:t>BASS2000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5897333" y="5475617"/>
            <a:ext cx="2304256" cy="761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Scientific</a:t>
            </a:r>
          </a:p>
          <a:p>
            <a:pPr algn="ctr"/>
            <a:r>
              <a:rPr lang="fr-FR" sz="2400" dirty="0" err="1" smtClean="0"/>
              <a:t>community</a:t>
            </a:r>
            <a:endParaRPr lang="fr-FR" sz="2400" dirty="0"/>
          </a:p>
        </p:txBody>
      </p:sp>
      <p:cxnSp>
        <p:nvCxnSpPr>
          <p:cNvPr id="32" name="Connecteur en angle 31"/>
          <p:cNvCxnSpPr>
            <a:stCxn id="13" idx="6"/>
            <a:endCxn id="26" idx="0"/>
          </p:cNvCxnSpPr>
          <p:nvPr/>
        </p:nvCxnSpPr>
        <p:spPr>
          <a:xfrm>
            <a:off x="6307067" y="2384884"/>
            <a:ext cx="2009349" cy="324036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en angle 34"/>
          <p:cNvCxnSpPr>
            <a:stCxn id="15" idx="6"/>
            <a:endCxn id="13" idx="5"/>
          </p:cNvCxnSpPr>
          <p:nvPr/>
        </p:nvCxnSpPr>
        <p:spPr>
          <a:xfrm flipH="1" flipV="1">
            <a:off x="5991654" y="2614012"/>
            <a:ext cx="850116" cy="1985696"/>
          </a:xfrm>
          <a:prstGeom prst="bentConnector4">
            <a:avLst>
              <a:gd name="adj1" fmla="val -40448"/>
              <a:gd name="adj2" fmla="val 90209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en angle 41"/>
          <p:cNvCxnSpPr>
            <a:stCxn id="15" idx="6"/>
            <a:endCxn id="17" idx="6"/>
          </p:cNvCxnSpPr>
          <p:nvPr/>
        </p:nvCxnSpPr>
        <p:spPr>
          <a:xfrm flipH="1" flipV="1">
            <a:off x="6509753" y="3150260"/>
            <a:ext cx="332017" cy="1449448"/>
          </a:xfrm>
          <a:prstGeom prst="bentConnector3">
            <a:avLst>
              <a:gd name="adj1" fmla="val -405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en angle 45"/>
          <p:cNvCxnSpPr>
            <a:stCxn id="12" idx="6"/>
            <a:endCxn id="13" idx="1"/>
          </p:cNvCxnSpPr>
          <p:nvPr/>
        </p:nvCxnSpPr>
        <p:spPr>
          <a:xfrm flipV="1">
            <a:off x="2800627" y="2155756"/>
            <a:ext cx="1668076" cy="1071361"/>
          </a:xfrm>
          <a:prstGeom prst="bentConnector4">
            <a:avLst>
              <a:gd name="adj1" fmla="val 21659"/>
              <a:gd name="adj2" fmla="val 100073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>
            <a:stCxn id="10" idx="4"/>
            <a:endCxn id="12" idx="0"/>
          </p:cNvCxnSpPr>
          <p:nvPr/>
        </p:nvCxnSpPr>
        <p:spPr>
          <a:xfrm>
            <a:off x="1723739" y="2544440"/>
            <a:ext cx="0" cy="3586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en angle 61"/>
          <p:cNvCxnSpPr>
            <a:stCxn id="13" idx="3"/>
            <a:endCxn id="16" idx="2"/>
          </p:cNvCxnSpPr>
          <p:nvPr/>
        </p:nvCxnSpPr>
        <p:spPr>
          <a:xfrm rot="5400000">
            <a:off x="3682834" y="3084469"/>
            <a:ext cx="1256327" cy="315413"/>
          </a:xfrm>
          <a:prstGeom prst="bentConnector4">
            <a:avLst>
              <a:gd name="adj1" fmla="val 16041"/>
              <a:gd name="adj2" fmla="val 221200"/>
            </a:avLst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en angle 66"/>
          <p:cNvCxnSpPr>
            <a:stCxn id="16" idx="2"/>
            <a:endCxn id="17" idx="2"/>
          </p:cNvCxnSpPr>
          <p:nvPr/>
        </p:nvCxnSpPr>
        <p:spPr>
          <a:xfrm rot="10800000" flipH="1">
            <a:off x="4153290" y="3150261"/>
            <a:ext cx="202686" cy="720079"/>
          </a:xfrm>
          <a:prstGeom prst="bentConnector3">
            <a:avLst>
              <a:gd name="adj1" fmla="val -112785"/>
            </a:avLst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en angle 70"/>
          <p:cNvCxnSpPr>
            <a:stCxn id="24" idx="6"/>
            <a:endCxn id="27" idx="1"/>
          </p:cNvCxnSpPr>
          <p:nvPr/>
        </p:nvCxnSpPr>
        <p:spPr>
          <a:xfrm flipV="1">
            <a:off x="2728319" y="5856165"/>
            <a:ext cx="3169014" cy="1"/>
          </a:xfrm>
          <a:prstGeom prst="bentConnector3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en angle 76"/>
          <p:cNvCxnSpPr>
            <a:stCxn id="15" idx="4"/>
            <a:endCxn id="27" idx="0"/>
          </p:cNvCxnSpPr>
          <p:nvPr/>
        </p:nvCxnSpPr>
        <p:spPr>
          <a:xfrm rot="16200000" flipH="1">
            <a:off x="6131235" y="4557390"/>
            <a:ext cx="551873" cy="1284579"/>
          </a:xfrm>
          <a:prstGeom prst="bentConnector3">
            <a:avLst/>
          </a:prstGeom>
          <a:ln w="508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/>
          <p:cNvCxnSpPr>
            <a:stCxn id="24" idx="0"/>
            <a:endCxn id="14" idx="4"/>
          </p:cNvCxnSpPr>
          <p:nvPr/>
        </p:nvCxnSpPr>
        <p:spPr>
          <a:xfrm flipH="1" flipV="1">
            <a:off x="1604023" y="5291268"/>
            <a:ext cx="6556" cy="2675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en angle 93"/>
          <p:cNvCxnSpPr>
            <a:stCxn id="13" idx="2"/>
            <a:endCxn id="14" idx="6"/>
          </p:cNvCxnSpPr>
          <p:nvPr/>
        </p:nvCxnSpPr>
        <p:spPr>
          <a:xfrm rot="10800000" flipV="1">
            <a:off x="2792156" y="2384884"/>
            <a:ext cx="1361135" cy="2582348"/>
          </a:xfrm>
          <a:prstGeom prst="bentConnector3">
            <a:avLst>
              <a:gd name="adj1" fmla="val 52823"/>
            </a:avLst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1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fr-FR" dirty="0" smtClean="0"/>
              <a:t>    Staff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 err="1" smtClean="0">
                <a:solidFill>
                  <a:srgbClr val="002060"/>
                </a:solidFill>
              </a:rPr>
              <a:t>October</a:t>
            </a:r>
            <a:r>
              <a:rPr lang="fr-FR" b="1" dirty="0" smtClean="0">
                <a:solidFill>
                  <a:srgbClr val="002060"/>
                </a:solidFill>
              </a:rPr>
              <a:t> 19-20, 2016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4248472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Synoptic ground-based solar observations for Space Weather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B460-A376-448D-AD19-8F51ADF4BCD1}" type="slidenum">
              <a:rPr lang="fr-FR" b="1" smtClean="0">
                <a:solidFill>
                  <a:srgbClr val="002060"/>
                </a:solidFill>
              </a:rPr>
              <a:t>18</a:t>
            </a:fld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016863" cy="104986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763688" cy="10498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87914"/>
            <a:ext cx="2952328" cy="4517350"/>
          </a:xfrm>
          <a:ln w="2222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b="1" dirty="0" smtClean="0"/>
              <a:t>OP / LESIA</a:t>
            </a:r>
          </a:p>
          <a:p>
            <a:pPr marL="0" indent="0">
              <a:buNone/>
            </a:pPr>
            <a:r>
              <a:rPr lang="fr-FR" sz="2400" dirty="0" smtClean="0"/>
              <a:t>Jean-Marie Malherbe</a:t>
            </a:r>
          </a:p>
          <a:p>
            <a:pPr marL="0" indent="0">
              <a:buNone/>
            </a:pPr>
            <a:r>
              <a:rPr lang="fr-FR" sz="2400" dirty="0" smtClean="0"/>
              <a:t>Daniel </a:t>
            </a:r>
            <a:r>
              <a:rPr lang="fr-FR" sz="2400" dirty="0" err="1" smtClean="0"/>
              <a:t>Crussaire</a:t>
            </a:r>
            <a:r>
              <a:rPr lang="fr-FR" sz="2400" dirty="0" smtClean="0"/>
              <a:t> </a:t>
            </a:r>
          </a:p>
          <a:p>
            <a:pPr marL="0" indent="0">
              <a:buNone/>
            </a:pPr>
            <a:r>
              <a:rPr lang="fr-FR" sz="2400" dirty="0" smtClean="0"/>
              <a:t>Denis Ziegler</a:t>
            </a:r>
          </a:p>
          <a:p>
            <a:pPr marL="0" indent="0">
              <a:buNone/>
            </a:pPr>
            <a:r>
              <a:rPr lang="fr-FR" sz="2400" dirty="0" smtClean="0"/>
              <a:t>Alain </a:t>
            </a:r>
            <a:r>
              <a:rPr lang="fr-FR" sz="2400" dirty="0" err="1" smtClean="0"/>
              <a:t>Docclo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Régis Le </a:t>
            </a:r>
            <a:r>
              <a:rPr lang="fr-FR" sz="2400" dirty="0" err="1" smtClean="0"/>
              <a:t>Cocguen</a:t>
            </a:r>
            <a:endParaRPr lang="fr-FR" sz="2000" dirty="0" smtClean="0"/>
          </a:p>
          <a:p>
            <a:pPr marL="0" indent="0">
              <a:buNone/>
            </a:pPr>
            <a:r>
              <a:rPr lang="fr-FR" sz="2400" dirty="0" smtClean="0"/>
              <a:t>Jean </a:t>
            </a:r>
            <a:r>
              <a:rPr lang="fr-FR" sz="2400" dirty="0" err="1" smtClean="0"/>
              <a:t>Aboudarham</a:t>
            </a:r>
            <a:endParaRPr lang="fr-FR" sz="1800" dirty="0" smtClean="0"/>
          </a:p>
          <a:p>
            <a:pPr marL="0" indent="0">
              <a:buNone/>
            </a:pPr>
            <a:r>
              <a:rPr lang="fr-FR" sz="2400" dirty="0" smtClean="0"/>
              <a:t>Christian Renié</a:t>
            </a:r>
            <a:endParaRPr lang="fr-FR" sz="1800" dirty="0" smtClean="0"/>
          </a:p>
          <a:p>
            <a:pPr marL="0" indent="0">
              <a:buNone/>
            </a:pPr>
            <a:r>
              <a:rPr lang="fr-FR" sz="2400" dirty="0" smtClean="0"/>
              <a:t>Nicolas Fuller</a:t>
            </a:r>
            <a:endParaRPr lang="fr-FR" sz="1800" dirty="0" smtClean="0"/>
          </a:p>
          <a:p>
            <a:pPr marL="0" indent="0">
              <a:buNone/>
            </a:pPr>
            <a:r>
              <a:rPr lang="fr-FR" sz="2400" dirty="0" smtClean="0"/>
              <a:t>Isabelle </a:t>
            </a:r>
            <a:r>
              <a:rPr lang="fr-FR" sz="2400" dirty="0" err="1" smtClean="0"/>
              <a:t>Bualé</a:t>
            </a:r>
            <a:endParaRPr lang="fr-FR" sz="18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3491880" y="1268760"/>
            <a:ext cx="3024336" cy="4536504"/>
          </a:xfrm>
          <a:prstGeom prst="rect">
            <a:avLst/>
          </a:prstGeom>
          <a:ln w="2222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dirty="0" smtClean="0"/>
              <a:t>OCA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600" dirty="0" smtClean="0"/>
              <a:t>Thierry </a:t>
            </a:r>
            <a:r>
              <a:rPr lang="fr-FR" sz="2600" dirty="0" err="1" smtClean="0"/>
              <a:t>Corbard</a:t>
            </a:r>
            <a:endParaRPr lang="fr-FR" sz="26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600" dirty="0" smtClean="0"/>
              <a:t>Frédéric Morand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600" dirty="0" smtClean="0"/>
              <a:t>Catherine Renaud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600" dirty="0" smtClean="0"/>
              <a:t>Marianne </a:t>
            </a:r>
            <a:r>
              <a:rPr lang="fr-FR" sz="2600" dirty="0" err="1" smtClean="0"/>
              <a:t>Faurobert</a:t>
            </a:r>
            <a:endParaRPr lang="fr-FR" sz="26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600" dirty="0" smtClean="0"/>
              <a:t>Bertrand </a:t>
            </a:r>
            <a:r>
              <a:rPr lang="fr-FR" sz="2600" dirty="0" err="1" smtClean="0"/>
              <a:t>Chauvineau</a:t>
            </a:r>
            <a:endParaRPr lang="fr-FR" sz="2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600" dirty="0" smtClean="0"/>
              <a:t>Fabrice </a:t>
            </a:r>
            <a:r>
              <a:rPr lang="fr-FR" sz="2600" dirty="0" err="1" smtClean="0"/>
              <a:t>Ubaldi</a:t>
            </a:r>
            <a:endParaRPr lang="fr-FR" sz="26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600" dirty="0" smtClean="0"/>
              <a:t>Alain </a:t>
            </a:r>
            <a:r>
              <a:rPr lang="fr-FR" sz="2600" dirty="0" err="1" smtClean="0"/>
              <a:t>Anglade</a:t>
            </a:r>
            <a:endParaRPr lang="fr-FR" sz="26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600" dirty="0" err="1" smtClean="0"/>
              <a:t>Rodrique</a:t>
            </a:r>
            <a:r>
              <a:rPr lang="fr-FR" sz="2600" dirty="0" smtClean="0"/>
              <a:t> </a:t>
            </a:r>
            <a:r>
              <a:rPr lang="fr-FR" sz="2600" dirty="0" err="1" smtClean="0"/>
              <a:t>Terrochaire</a:t>
            </a:r>
            <a:endParaRPr lang="fr-FR" sz="26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600" dirty="0" smtClean="0"/>
              <a:t>Jacques </a:t>
            </a:r>
            <a:r>
              <a:rPr lang="fr-FR" sz="2600" dirty="0" err="1" smtClean="0"/>
              <a:t>Depeyre</a:t>
            </a:r>
            <a:endParaRPr lang="fr-FR" sz="26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600" dirty="0" smtClean="0"/>
              <a:t>Alain Gomez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600" dirty="0" smtClean="0"/>
              <a:t>Philippe Bruneau</a:t>
            </a:r>
            <a:endParaRPr lang="fr-FR" sz="2600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6984268" y="1628800"/>
            <a:ext cx="2088232" cy="1656184"/>
          </a:xfrm>
          <a:prstGeom prst="rect">
            <a:avLst/>
          </a:prstGeom>
          <a:ln w="2222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 smtClean="0"/>
              <a:t>LUNA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 smtClean="0"/>
              <a:t>François </a:t>
            </a:r>
            <a:r>
              <a:rPr lang="fr-FR" sz="2400" dirty="0" err="1" smtClean="0"/>
              <a:t>Ruty</a:t>
            </a:r>
            <a:endParaRPr lang="fr-FR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 smtClean="0"/>
              <a:t>+ 2</a:t>
            </a:r>
            <a:endParaRPr lang="fr-FR" sz="2400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7092280" y="3897052"/>
            <a:ext cx="1872208" cy="1260140"/>
          </a:xfrm>
          <a:prstGeom prst="rect">
            <a:avLst/>
          </a:prstGeom>
          <a:ln w="2222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 smtClean="0"/>
              <a:t>DGA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 smtClean="0"/>
              <a:t>Lionel </a:t>
            </a:r>
            <a:r>
              <a:rPr lang="fr-FR" sz="2400" dirty="0" err="1" smtClean="0"/>
              <a:t>Birée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323528" y="5934219"/>
            <a:ext cx="62740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/>
              <a:t>About 10 FTE </a:t>
            </a:r>
            <a:r>
              <a:rPr lang="fr-FR" sz="2200" b="1" dirty="0" err="1" smtClean="0"/>
              <a:t>during</a:t>
            </a:r>
            <a:r>
              <a:rPr lang="fr-FR" sz="2200" b="1" dirty="0" smtClean="0"/>
              <a:t> the 3 </a:t>
            </a:r>
            <a:r>
              <a:rPr lang="fr-FR" sz="2200" b="1" dirty="0" err="1" smtClean="0"/>
              <a:t>years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development</a:t>
            </a:r>
            <a:r>
              <a:rPr lang="fr-FR" sz="2200" b="1" dirty="0" smtClean="0"/>
              <a:t> phase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1500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Scientific goals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dirty="0"/>
              <a:t>I</a:t>
            </a:r>
            <a:r>
              <a:rPr lang="fr-FR" dirty="0" smtClean="0"/>
              <a:t>nstall </a:t>
            </a:r>
            <a:r>
              <a:rPr lang="fr-FR" dirty="0"/>
              <a:t>a set of </a:t>
            </a:r>
            <a:r>
              <a:rPr lang="fr-FR" dirty="0" err="1"/>
              <a:t>small</a:t>
            </a:r>
            <a:r>
              <a:rPr lang="fr-FR" dirty="0"/>
              <a:t> </a:t>
            </a:r>
            <a:r>
              <a:rPr lang="fr-FR" dirty="0" err="1"/>
              <a:t>telescopes</a:t>
            </a:r>
            <a:r>
              <a:rPr lang="fr-FR" dirty="0"/>
              <a:t> at </a:t>
            </a:r>
            <a:r>
              <a:rPr lang="fr-FR" dirty="0" err="1"/>
              <a:t>Calern</a:t>
            </a:r>
            <a:r>
              <a:rPr lang="fr-FR" dirty="0"/>
              <a:t> </a:t>
            </a:r>
            <a:r>
              <a:rPr lang="fr-FR" dirty="0" err="1"/>
              <a:t>observatory</a:t>
            </a:r>
            <a:r>
              <a:rPr lang="fr-FR" dirty="0"/>
              <a:t> </a:t>
            </a:r>
            <a:r>
              <a:rPr lang="fr-FR" dirty="0" err="1" smtClean="0"/>
              <a:t>dedicated</a:t>
            </a:r>
            <a:r>
              <a:rPr lang="fr-FR" dirty="0"/>
              <a:t> </a:t>
            </a:r>
            <a:r>
              <a:rPr lang="fr-FR" dirty="0" smtClean="0"/>
              <a:t>to </a:t>
            </a:r>
            <a:r>
              <a:rPr lang="fr-FR" dirty="0"/>
              <a:t>the </a:t>
            </a:r>
            <a:r>
              <a:rPr lang="fr-FR" dirty="0" err="1"/>
              <a:t>continuous</a:t>
            </a:r>
            <a:r>
              <a:rPr lang="fr-FR" dirty="0"/>
              <a:t> observation of the </a:t>
            </a:r>
            <a:r>
              <a:rPr lang="fr-FR" dirty="0" err="1"/>
              <a:t>chromosphere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dirty="0"/>
              <a:t>This </a:t>
            </a:r>
            <a:r>
              <a:rPr lang="fr-FR" dirty="0" err="1"/>
              <a:t>project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benefit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existing</a:t>
            </a:r>
            <a:r>
              <a:rPr lang="fr-FR" dirty="0"/>
              <a:t> </a:t>
            </a:r>
            <a:r>
              <a:rPr lang="fr-FR" dirty="0" err="1"/>
              <a:t>solar</a:t>
            </a:r>
            <a:r>
              <a:rPr lang="fr-FR" dirty="0"/>
              <a:t> </a:t>
            </a:r>
            <a:r>
              <a:rPr lang="fr-FR" dirty="0" smtClean="0"/>
              <a:t>station </a:t>
            </a:r>
            <a:r>
              <a:rPr lang="fr-FR" dirty="0" err="1" smtClean="0"/>
              <a:t>equipment</a:t>
            </a:r>
            <a:r>
              <a:rPr lang="fr-FR" dirty="0" smtClean="0"/>
              <a:t> </a:t>
            </a:r>
            <a:r>
              <a:rPr lang="fr-FR" dirty="0"/>
              <a:t>and staff at </a:t>
            </a:r>
            <a:r>
              <a:rPr lang="fr-FR" dirty="0" err="1"/>
              <a:t>Calern</a:t>
            </a:r>
            <a:r>
              <a:rPr lang="fr-FR" dirty="0"/>
              <a:t> </a:t>
            </a:r>
            <a:r>
              <a:rPr lang="fr-FR" dirty="0" err="1"/>
              <a:t>observatory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 smtClean="0">
              <a:solidFill>
                <a:srgbClr val="00206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 err="1" smtClean="0">
                <a:solidFill>
                  <a:srgbClr val="002060"/>
                </a:solidFill>
              </a:rPr>
              <a:t>October</a:t>
            </a:r>
            <a:r>
              <a:rPr lang="fr-FR" b="1" dirty="0" smtClean="0">
                <a:solidFill>
                  <a:srgbClr val="002060"/>
                </a:solidFill>
              </a:rPr>
              <a:t> 19-20, 2016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4248472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Synoptic ground-based solar observations for Space Weather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B460-A376-448D-AD19-8F51ADF4BCD1}" type="slidenum">
              <a:rPr lang="fr-FR" b="1" smtClean="0">
                <a:solidFill>
                  <a:srgbClr val="002060"/>
                </a:solidFill>
              </a:rPr>
              <a:t>2</a:t>
            </a:fld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016863" cy="104986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763688" cy="10498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26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Scientific goals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/>
              <a:t>Monitoring </a:t>
            </a:r>
            <a:r>
              <a:rPr lang="fr-FR" sz="2800" dirty="0" err="1"/>
              <a:t>solar</a:t>
            </a:r>
            <a:r>
              <a:rPr lang="fr-FR" sz="2800" dirty="0"/>
              <a:t> </a:t>
            </a:r>
            <a:r>
              <a:rPr lang="fr-FR" sz="2800" dirty="0" err="1"/>
              <a:t>activity</a:t>
            </a:r>
            <a:r>
              <a:rPr lang="fr-FR" sz="2800" dirty="0"/>
              <a:t> </a:t>
            </a:r>
            <a:r>
              <a:rPr lang="fr-FR" sz="2800" dirty="0" err="1"/>
              <a:t>both</a:t>
            </a:r>
            <a:r>
              <a:rPr lang="fr-FR" sz="2800" dirty="0"/>
              <a:t> in real time and in the long </a:t>
            </a:r>
            <a:r>
              <a:rPr lang="fr-FR" sz="2800" dirty="0" err="1"/>
              <a:t>term</a:t>
            </a:r>
            <a:r>
              <a:rPr lang="fr-FR" sz="2800" dirty="0"/>
              <a:t> are </a:t>
            </a:r>
            <a:r>
              <a:rPr lang="fr-FR" sz="2800" dirty="0" err="1"/>
              <a:t>needed</a:t>
            </a:r>
            <a:r>
              <a:rPr lang="fr-FR" sz="2800" dirty="0"/>
              <a:t> for </a:t>
            </a:r>
            <a:r>
              <a:rPr lang="fr-FR" sz="2800" dirty="0" err="1"/>
              <a:t>both</a:t>
            </a:r>
            <a:r>
              <a:rPr lang="fr-FR" sz="2800" dirty="0"/>
              <a:t> </a:t>
            </a:r>
            <a:r>
              <a:rPr lang="fr-FR" sz="2800" dirty="0" err="1"/>
              <a:t>research</a:t>
            </a:r>
            <a:r>
              <a:rPr lang="fr-FR" sz="2800" dirty="0"/>
              <a:t> and for applications in </a:t>
            </a:r>
            <a:r>
              <a:rPr lang="fr-FR" sz="2800" dirty="0" err="1"/>
              <a:t>space</a:t>
            </a:r>
            <a:r>
              <a:rPr lang="fr-FR" sz="2800" dirty="0"/>
              <a:t> </a:t>
            </a:r>
            <a:r>
              <a:rPr lang="fr-FR" sz="2800" dirty="0" err="1"/>
              <a:t>weather</a:t>
            </a:r>
            <a:r>
              <a:rPr lang="fr-FR" sz="2800" dirty="0"/>
              <a:t> </a:t>
            </a:r>
            <a:r>
              <a:rPr lang="fr-FR" sz="2800" dirty="0" err="1"/>
              <a:t>through</a:t>
            </a:r>
            <a:r>
              <a:rPr lang="fr-FR" sz="2800" dirty="0"/>
              <a:t> the </a:t>
            </a:r>
            <a:r>
              <a:rPr lang="fr-FR" sz="2800" dirty="0" err="1"/>
              <a:t>detection</a:t>
            </a:r>
            <a:r>
              <a:rPr lang="fr-FR" sz="2800" dirty="0"/>
              <a:t> of </a:t>
            </a:r>
            <a:r>
              <a:rPr lang="fr-FR" sz="2800" dirty="0" err="1"/>
              <a:t>rapid</a:t>
            </a:r>
            <a:r>
              <a:rPr lang="fr-FR" sz="2800" dirty="0"/>
              <a:t> and </a:t>
            </a:r>
            <a:r>
              <a:rPr lang="fr-FR" sz="2800" dirty="0" err="1"/>
              <a:t>transient</a:t>
            </a:r>
            <a:r>
              <a:rPr lang="fr-FR" sz="2800" dirty="0"/>
              <a:t> </a:t>
            </a:r>
            <a:r>
              <a:rPr lang="fr-FR" sz="2800" dirty="0" err="1"/>
              <a:t>solar</a:t>
            </a:r>
            <a:r>
              <a:rPr lang="fr-FR" sz="2800" dirty="0"/>
              <a:t> </a:t>
            </a:r>
            <a:r>
              <a:rPr lang="fr-FR" sz="2800" dirty="0" err="1"/>
              <a:t>phenomena</a:t>
            </a:r>
            <a:r>
              <a:rPr lang="fr-FR" sz="2800" dirty="0"/>
              <a:t> :</a:t>
            </a:r>
            <a:endParaRPr lang="fr-FR" sz="2800" dirty="0">
              <a:solidFill>
                <a:srgbClr val="002060"/>
              </a:solidFill>
            </a:endParaRPr>
          </a:p>
          <a:p>
            <a:r>
              <a:rPr lang="fr-FR" sz="2200" dirty="0" err="1" smtClean="0"/>
              <a:t>instabilities</a:t>
            </a:r>
            <a:r>
              <a:rPr lang="fr-FR" sz="2200" dirty="0" smtClean="0"/>
              <a:t> </a:t>
            </a:r>
            <a:r>
              <a:rPr lang="fr-FR" sz="2200" dirty="0"/>
              <a:t>of </a:t>
            </a:r>
            <a:r>
              <a:rPr lang="fr-FR" sz="2200" dirty="0" err="1"/>
              <a:t>solar</a:t>
            </a:r>
            <a:r>
              <a:rPr lang="fr-FR" sz="2200" dirty="0"/>
              <a:t> filaments, </a:t>
            </a:r>
            <a:r>
              <a:rPr lang="fr-FR" sz="2200" dirty="0" err="1"/>
              <a:t>eruptive</a:t>
            </a:r>
            <a:r>
              <a:rPr lang="fr-FR" sz="2200" dirty="0"/>
              <a:t> filaments </a:t>
            </a:r>
            <a:r>
              <a:rPr lang="fr-FR" sz="2200" dirty="0" err="1"/>
              <a:t>being</a:t>
            </a:r>
            <a:r>
              <a:rPr lang="fr-FR" sz="2200" dirty="0"/>
              <a:t> </a:t>
            </a:r>
            <a:r>
              <a:rPr lang="fr-FR" sz="2200" dirty="0" err="1"/>
              <a:t>partly</a:t>
            </a:r>
            <a:r>
              <a:rPr lang="fr-FR" sz="2200" dirty="0"/>
              <a:t> </a:t>
            </a:r>
            <a:r>
              <a:rPr lang="fr-FR" sz="2200" dirty="0" err="1"/>
              <a:t>associated</a:t>
            </a:r>
            <a:r>
              <a:rPr lang="fr-FR" sz="2200" dirty="0"/>
              <a:t> </a:t>
            </a:r>
            <a:r>
              <a:rPr lang="fr-FR" sz="2200" dirty="0" err="1"/>
              <a:t>with</a:t>
            </a:r>
            <a:r>
              <a:rPr lang="fr-FR" sz="2200" dirty="0"/>
              <a:t> the </a:t>
            </a:r>
            <a:r>
              <a:rPr lang="fr-FR" sz="2200" dirty="0" err="1"/>
              <a:t>onset</a:t>
            </a:r>
            <a:r>
              <a:rPr lang="fr-FR" sz="2200" dirty="0"/>
              <a:t> of coronal mass </a:t>
            </a:r>
            <a:r>
              <a:rPr lang="fr-FR" sz="2200" dirty="0" err="1"/>
              <a:t>ejections</a:t>
            </a:r>
            <a:r>
              <a:rPr lang="fr-FR" sz="2200" dirty="0"/>
              <a:t> (CME) ;</a:t>
            </a:r>
          </a:p>
          <a:p>
            <a:r>
              <a:rPr lang="fr-FR" sz="2200" dirty="0" err="1" smtClean="0"/>
              <a:t>solar</a:t>
            </a:r>
            <a:r>
              <a:rPr lang="fr-FR" sz="2200" dirty="0" smtClean="0"/>
              <a:t> </a:t>
            </a:r>
            <a:r>
              <a:rPr lang="fr-FR" sz="2200" dirty="0" err="1"/>
              <a:t>flares</a:t>
            </a:r>
            <a:r>
              <a:rPr lang="fr-FR" sz="2200" dirty="0"/>
              <a:t>, </a:t>
            </a:r>
            <a:r>
              <a:rPr lang="fr-FR" sz="2200" dirty="0" err="1"/>
              <a:t>also</a:t>
            </a:r>
            <a:r>
              <a:rPr lang="fr-FR" sz="2200" dirty="0"/>
              <a:t> </a:t>
            </a:r>
            <a:r>
              <a:rPr lang="fr-FR" sz="2200" dirty="0" err="1"/>
              <a:t>associated</a:t>
            </a:r>
            <a:r>
              <a:rPr lang="fr-FR" sz="2200" dirty="0"/>
              <a:t> </a:t>
            </a:r>
            <a:r>
              <a:rPr lang="fr-FR" sz="2200" dirty="0" err="1"/>
              <a:t>with</a:t>
            </a:r>
            <a:r>
              <a:rPr lang="fr-FR" sz="2200" dirty="0"/>
              <a:t> CME ;</a:t>
            </a:r>
          </a:p>
          <a:p>
            <a:r>
              <a:rPr lang="fr-FR" sz="2200" dirty="0" err="1" smtClean="0"/>
              <a:t>chromospheric</a:t>
            </a:r>
            <a:r>
              <a:rPr lang="fr-FR" sz="2200" dirty="0" smtClean="0"/>
              <a:t> </a:t>
            </a:r>
            <a:r>
              <a:rPr lang="fr-FR" sz="2200" dirty="0" err="1"/>
              <a:t>Moreton</a:t>
            </a:r>
            <a:r>
              <a:rPr lang="fr-FR" sz="2200" dirty="0"/>
              <a:t> </a:t>
            </a:r>
            <a:r>
              <a:rPr lang="fr-FR" sz="2200" dirty="0" err="1"/>
              <a:t>wave</a:t>
            </a:r>
            <a:r>
              <a:rPr lang="fr-FR" sz="2200" dirty="0"/>
              <a:t>, </a:t>
            </a:r>
            <a:r>
              <a:rPr lang="fr-FR" sz="2200" dirty="0" err="1"/>
              <a:t>also</a:t>
            </a:r>
            <a:r>
              <a:rPr lang="fr-FR" sz="2200" dirty="0"/>
              <a:t> </a:t>
            </a:r>
            <a:r>
              <a:rPr lang="fr-FR" sz="2200" dirty="0" err="1"/>
              <a:t>associated</a:t>
            </a:r>
            <a:r>
              <a:rPr lang="fr-FR" sz="2200" dirty="0"/>
              <a:t> </a:t>
            </a:r>
            <a:r>
              <a:rPr lang="fr-FR" sz="2200" dirty="0" err="1"/>
              <a:t>with</a:t>
            </a:r>
            <a:r>
              <a:rPr lang="fr-FR" sz="2200" dirty="0"/>
              <a:t> the coronal </a:t>
            </a:r>
            <a:r>
              <a:rPr lang="fr-FR" sz="2200" dirty="0" err="1"/>
              <a:t>wave</a:t>
            </a:r>
            <a:r>
              <a:rPr lang="fr-FR" sz="2200" dirty="0"/>
              <a:t> </a:t>
            </a:r>
            <a:r>
              <a:rPr lang="fr-FR" sz="2200" dirty="0" err="1"/>
              <a:t>which</a:t>
            </a:r>
            <a:r>
              <a:rPr lang="fr-FR" sz="2200" dirty="0"/>
              <a:t> </a:t>
            </a:r>
            <a:r>
              <a:rPr lang="fr-FR" sz="2200" dirty="0" err="1"/>
              <a:t>also</a:t>
            </a:r>
            <a:r>
              <a:rPr lang="fr-FR" sz="2200" dirty="0"/>
              <a:t> </a:t>
            </a:r>
            <a:r>
              <a:rPr lang="fr-FR" sz="2200" dirty="0" err="1"/>
              <a:t>appears</a:t>
            </a:r>
            <a:r>
              <a:rPr lang="fr-FR" sz="2200" dirty="0"/>
              <a:t> in the </a:t>
            </a:r>
            <a:r>
              <a:rPr lang="fr-FR" sz="2200" dirty="0" err="1"/>
              <a:t>lower</a:t>
            </a:r>
            <a:r>
              <a:rPr lang="fr-FR" sz="2200" dirty="0"/>
              <a:t> </a:t>
            </a:r>
            <a:r>
              <a:rPr lang="fr-FR" sz="2200" dirty="0" smtClean="0"/>
              <a:t>corona radio </a:t>
            </a:r>
            <a:r>
              <a:rPr lang="fr-FR" sz="2200" dirty="0"/>
              <a:t>radiation and in the high corona </a:t>
            </a:r>
            <a:r>
              <a:rPr lang="fr-FR" sz="2200" dirty="0" err="1"/>
              <a:t>coronographic</a:t>
            </a:r>
            <a:r>
              <a:rPr lang="fr-FR" sz="2200" dirty="0"/>
              <a:t> observations (SOHO / LASCO).</a:t>
            </a:r>
            <a:endParaRPr lang="fr-FR" sz="2200" dirty="0" smtClean="0"/>
          </a:p>
          <a:p>
            <a:endParaRPr lang="fr-FR" sz="2600" dirty="0">
              <a:solidFill>
                <a:srgbClr val="00206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 err="1" smtClean="0">
                <a:solidFill>
                  <a:srgbClr val="002060"/>
                </a:solidFill>
              </a:rPr>
              <a:t>October</a:t>
            </a:r>
            <a:r>
              <a:rPr lang="fr-FR" b="1" dirty="0" smtClean="0">
                <a:solidFill>
                  <a:srgbClr val="002060"/>
                </a:solidFill>
              </a:rPr>
              <a:t> 19-20, 2016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4248472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Synoptic ground-based solar observations for Space Weather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B460-A376-448D-AD19-8F51ADF4BCD1}" type="slidenum">
              <a:rPr lang="fr-FR" b="1" smtClean="0">
                <a:solidFill>
                  <a:srgbClr val="002060"/>
                </a:solidFill>
              </a:rPr>
              <a:t>3</a:t>
            </a:fld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016863" cy="104986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763688" cy="10498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27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Scientific goals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800" dirty="0" smtClean="0"/>
              <a:t>The </a:t>
            </a:r>
            <a:r>
              <a:rPr lang="fr-FR" sz="2800" dirty="0" err="1"/>
              <a:t>hydrogen</a:t>
            </a:r>
            <a:r>
              <a:rPr lang="fr-FR" sz="2800" dirty="0"/>
              <a:t> </a:t>
            </a:r>
            <a:r>
              <a:rPr lang="fr-FR" sz="2800" dirty="0" smtClean="0"/>
              <a:t>H</a:t>
            </a:r>
            <a:r>
              <a:rPr lang="fr-FR" sz="2800" i="1" dirty="0"/>
              <a:t> </a:t>
            </a:r>
            <a:r>
              <a:rPr lang="fr-FR" sz="2800" dirty="0"/>
              <a:t>l</a:t>
            </a:r>
            <a:r>
              <a:rPr lang="fr-FR" sz="2800" dirty="0" smtClean="0"/>
              <a:t>ine </a:t>
            </a:r>
            <a:r>
              <a:rPr lang="fr-FR" sz="2800" dirty="0" err="1"/>
              <a:t>is</a:t>
            </a:r>
            <a:r>
              <a:rPr lang="fr-FR" sz="2800" dirty="0"/>
              <a:t> the </a:t>
            </a:r>
            <a:r>
              <a:rPr lang="fr-FR" sz="2800" dirty="0" err="1"/>
              <a:t>most</a:t>
            </a:r>
            <a:r>
              <a:rPr lang="fr-FR" sz="2800" dirty="0"/>
              <a:t> </a:t>
            </a:r>
            <a:r>
              <a:rPr lang="fr-FR" sz="2800" dirty="0" err="1"/>
              <a:t>suitable</a:t>
            </a:r>
            <a:r>
              <a:rPr lang="fr-FR" sz="2800" dirty="0"/>
              <a:t> line for monitoring </a:t>
            </a:r>
            <a:r>
              <a:rPr lang="fr-FR" sz="2800" dirty="0" err="1"/>
              <a:t>solar</a:t>
            </a:r>
            <a:r>
              <a:rPr lang="fr-FR" sz="2800" dirty="0"/>
              <a:t> </a:t>
            </a:r>
            <a:r>
              <a:rPr lang="fr-FR" sz="2800" dirty="0" err="1"/>
              <a:t>phenomena</a:t>
            </a:r>
            <a:r>
              <a:rPr lang="fr-FR" sz="2800" dirty="0"/>
              <a:t> </a:t>
            </a:r>
            <a:r>
              <a:rPr lang="fr-FR" sz="2800" dirty="0" err="1"/>
              <a:t>from</a:t>
            </a:r>
            <a:r>
              <a:rPr lang="fr-FR" sz="2800" dirty="0"/>
              <a:t> </a:t>
            </a:r>
            <a:r>
              <a:rPr lang="fr-FR" sz="2800" dirty="0" err="1"/>
              <a:t>their</a:t>
            </a:r>
            <a:r>
              <a:rPr lang="fr-FR" sz="2800" dirty="0"/>
              <a:t> </a:t>
            </a:r>
            <a:r>
              <a:rPr lang="fr-FR" sz="2800" dirty="0" err="1"/>
              <a:t>birth</a:t>
            </a:r>
            <a:r>
              <a:rPr lang="fr-FR" sz="2800" dirty="0"/>
              <a:t>, </a:t>
            </a:r>
            <a:r>
              <a:rPr lang="fr-FR" sz="2800" dirty="0" err="1"/>
              <a:t>low</a:t>
            </a:r>
            <a:r>
              <a:rPr lang="fr-FR" sz="2800" dirty="0"/>
              <a:t> in </a:t>
            </a:r>
            <a:r>
              <a:rPr lang="fr-FR" sz="2800" dirty="0" smtClean="0"/>
              <a:t>the </a:t>
            </a:r>
            <a:r>
              <a:rPr lang="fr-FR" sz="2800" dirty="0" err="1" smtClean="0"/>
              <a:t>solar</a:t>
            </a:r>
            <a:r>
              <a:rPr lang="fr-FR" sz="2800" dirty="0" smtClean="0"/>
              <a:t> </a:t>
            </a:r>
            <a:r>
              <a:rPr lang="fr-FR" sz="2800" dirty="0" err="1"/>
              <a:t>atmosphere</a:t>
            </a:r>
            <a:r>
              <a:rPr lang="fr-FR" sz="2800" dirty="0"/>
              <a:t>, the </a:t>
            </a:r>
            <a:r>
              <a:rPr lang="fr-FR" sz="2800" dirty="0" err="1"/>
              <a:t>chromosphere</a:t>
            </a:r>
            <a:r>
              <a:rPr lang="fr-FR" sz="2800" dirty="0"/>
              <a:t>, the </a:t>
            </a:r>
            <a:r>
              <a:rPr lang="fr-FR" sz="2800" dirty="0" err="1"/>
              <a:t>root</a:t>
            </a:r>
            <a:r>
              <a:rPr lang="fr-FR" sz="2800" dirty="0"/>
              <a:t> of </a:t>
            </a:r>
            <a:r>
              <a:rPr lang="fr-FR" sz="2800" dirty="0" err="1"/>
              <a:t>solar</a:t>
            </a:r>
            <a:r>
              <a:rPr lang="fr-FR" sz="2800" dirty="0"/>
              <a:t> </a:t>
            </a:r>
            <a:r>
              <a:rPr lang="fr-FR" sz="2800" dirty="0" err="1"/>
              <a:t>eruptive</a:t>
            </a:r>
            <a:r>
              <a:rPr lang="fr-FR" sz="2800" dirty="0"/>
              <a:t> </a:t>
            </a:r>
            <a:r>
              <a:rPr lang="fr-FR" sz="2800" dirty="0" err="1"/>
              <a:t>activity</a:t>
            </a:r>
            <a:r>
              <a:rPr lang="fr-FR" sz="2800" dirty="0"/>
              <a:t>. Images </a:t>
            </a:r>
            <a:r>
              <a:rPr lang="fr-FR" sz="2800" dirty="0" err="1"/>
              <a:t>taken</a:t>
            </a:r>
            <a:r>
              <a:rPr lang="fr-FR" sz="2800" dirty="0"/>
              <a:t> in </a:t>
            </a:r>
            <a:r>
              <a:rPr lang="fr-FR" sz="2800" dirty="0" err="1"/>
              <a:t>narrow</a:t>
            </a:r>
            <a:r>
              <a:rPr lang="fr-FR" sz="2800" dirty="0"/>
              <a:t> band </a:t>
            </a:r>
            <a:r>
              <a:rPr lang="fr-FR" sz="2800" dirty="0" err="1" smtClean="0"/>
              <a:t>filters</a:t>
            </a:r>
            <a:r>
              <a:rPr lang="fr-FR" sz="2800" dirty="0"/>
              <a:t> </a:t>
            </a:r>
            <a:r>
              <a:rPr lang="fr-FR" sz="2800" dirty="0" smtClean="0"/>
              <a:t>of </a:t>
            </a:r>
            <a:r>
              <a:rPr lang="fr-FR" sz="2800" dirty="0"/>
              <a:t>Ca II K and Ca II H </a:t>
            </a:r>
            <a:r>
              <a:rPr lang="fr-FR" sz="2800" dirty="0" err="1"/>
              <a:t>lines</a:t>
            </a:r>
            <a:r>
              <a:rPr lang="fr-FR" sz="2800" dirty="0"/>
              <a:t> </a:t>
            </a:r>
            <a:r>
              <a:rPr lang="fr-FR" sz="2800" dirty="0" err="1"/>
              <a:t>will</a:t>
            </a:r>
            <a:r>
              <a:rPr lang="fr-FR" sz="2800" dirty="0"/>
              <a:t> </a:t>
            </a:r>
            <a:r>
              <a:rPr lang="fr-FR" sz="2800" dirty="0" err="1"/>
              <a:t>also</a:t>
            </a:r>
            <a:r>
              <a:rPr lang="fr-FR" sz="2800" dirty="0"/>
              <a:t> </a:t>
            </a:r>
            <a:r>
              <a:rPr lang="fr-FR" sz="2800" dirty="0" err="1"/>
              <a:t>complement</a:t>
            </a:r>
            <a:r>
              <a:rPr lang="fr-FR" sz="2800" dirty="0"/>
              <a:t> </a:t>
            </a:r>
            <a:r>
              <a:rPr lang="fr-FR" sz="2800" dirty="0" err="1"/>
              <a:t>these</a:t>
            </a:r>
            <a:r>
              <a:rPr lang="fr-FR" sz="2800" dirty="0"/>
              <a:t> </a:t>
            </a:r>
            <a:r>
              <a:rPr lang="fr-FR" sz="2800" dirty="0" smtClean="0"/>
              <a:t>observations.</a:t>
            </a:r>
          </a:p>
          <a:p>
            <a:pPr marL="0" indent="0">
              <a:buNone/>
            </a:pPr>
            <a:r>
              <a:rPr lang="fr-FR" sz="2800" dirty="0" err="1" smtClean="0"/>
              <a:t>These</a:t>
            </a:r>
            <a:r>
              <a:rPr lang="fr-FR" sz="2800" dirty="0" smtClean="0"/>
              <a:t> </a:t>
            </a:r>
            <a:r>
              <a:rPr lang="fr-FR" sz="2800" dirty="0" err="1"/>
              <a:t>lines</a:t>
            </a:r>
            <a:r>
              <a:rPr lang="fr-FR" sz="2800" dirty="0"/>
              <a:t> of </a:t>
            </a:r>
            <a:r>
              <a:rPr lang="fr-FR" sz="2800" dirty="0" err="1"/>
              <a:t>singly</a:t>
            </a:r>
            <a:r>
              <a:rPr lang="fr-FR" sz="2800" dirty="0"/>
              <a:t> </a:t>
            </a:r>
            <a:r>
              <a:rPr lang="fr-FR" sz="2800" dirty="0" err="1"/>
              <a:t>ionized</a:t>
            </a:r>
            <a:r>
              <a:rPr lang="fr-FR" sz="2800" dirty="0"/>
              <a:t> </a:t>
            </a:r>
            <a:r>
              <a:rPr lang="fr-FR" sz="2800" dirty="0" smtClean="0"/>
              <a:t>calcium are </a:t>
            </a:r>
            <a:r>
              <a:rPr lang="fr-FR" sz="2800" dirty="0"/>
              <a:t>the </a:t>
            </a:r>
            <a:r>
              <a:rPr lang="fr-FR" sz="2800" dirty="0" err="1"/>
              <a:t>strongest</a:t>
            </a:r>
            <a:r>
              <a:rPr lang="fr-FR" sz="2800" dirty="0"/>
              <a:t> absorption </a:t>
            </a:r>
            <a:r>
              <a:rPr lang="fr-FR" sz="2800" dirty="0" err="1"/>
              <a:t>lines</a:t>
            </a:r>
            <a:r>
              <a:rPr lang="fr-FR" sz="2800" dirty="0"/>
              <a:t> in the visible </a:t>
            </a:r>
            <a:r>
              <a:rPr lang="fr-FR" sz="2800" dirty="0" err="1"/>
              <a:t>solar</a:t>
            </a:r>
            <a:r>
              <a:rPr lang="fr-FR" sz="2800" dirty="0"/>
              <a:t> </a:t>
            </a:r>
            <a:r>
              <a:rPr lang="fr-FR" sz="2800" dirty="0" err="1"/>
              <a:t>spectrum</a:t>
            </a:r>
            <a:r>
              <a:rPr lang="fr-FR" sz="2800" dirty="0"/>
              <a:t> and </a:t>
            </a:r>
            <a:r>
              <a:rPr lang="fr-FR" sz="2800" dirty="0" err="1"/>
              <a:t>among</a:t>
            </a:r>
            <a:r>
              <a:rPr lang="fr-FR" sz="2800" dirty="0"/>
              <a:t> the </a:t>
            </a:r>
            <a:r>
              <a:rPr lang="fr-FR" sz="2800" dirty="0" err="1"/>
              <a:t>most</a:t>
            </a:r>
            <a:r>
              <a:rPr lang="fr-FR" sz="2800" dirty="0"/>
              <a:t> sensitive </a:t>
            </a:r>
            <a:r>
              <a:rPr lang="fr-FR" sz="2800" dirty="0" err="1"/>
              <a:t>indicators</a:t>
            </a:r>
            <a:r>
              <a:rPr lang="fr-FR" sz="2800" dirty="0"/>
              <a:t> of </a:t>
            </a:r>
            <a:r>
              <a:rPr lang="fr-FR" sz="2800" dirty="0" smtClean="0"/>
              <a:t>the </a:t>
            </a:r>
            <a:r>
              <a:rPr lang="fr-FR" sz="2800" dirty="0" err="1" smtClean="0"/>
              <a:t>chromospheric</a:t>
            </a:r>
            <a:r>
              <a:rPr lang="fr-FR" sz="2800" dirty="0" smtClean="0"/>
              <a:t> </a:t>
            </a:r>
            <a:r>
              <a:rPr lang="fr-FR" sz="2800" dirty="0"/>
              <a:t>structure and </a:t>
            </a:r>
            <a:r>
              <a:rPr lang="fr-FR" sz="2800" dirty="0" err="1"/>
              <a:t>magnetic</a:t>
            </a:r>
            <a:r>
              <a:rPr lang="fr-FR" sz="2800" dirty="0"/>
              <a:t> </a:t>
            </a:r>
            <a:r>
              <a:rPr lang="fr-FR" sz="2800" dirty="0" err="1"/>
              <a:t>features</a:t>
            </a:r>
            <a:r>
              <a:rPr lang="fr-FR" sz="2800" dirty="0"/>
              <a:t> of the Sun.</a:t>
            </a:r>
            <a:endParaRPr lang="fr-FR" sz="2800" dirty="0" smtClean="0"/>
          </a:p>
          <a:p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 err="1" smtClean="0">
                <a:solidFill>
                  <a:srgbClr val="002060"/>
                </a:solidFill>
              </a:rPr>
              <a:t>October</a:t>
            </a:r>
            <a:r>
              <a:rPr lang="fr-FR" b="1" dirty="0" smtClean="0">
                <a:solidFill>
                  <a:srgbClr val="002060"/>
                </a:solidFill>
              </a:rPr>
              <a:t> 19-20, 2016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4248472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Synoptic ground-based solar observations for Space Weather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B460-A376-448D-AD19-8F51ADF4BCD1}" type="slidenum">
              <a:rPr lang="fr-FR" b="1" smtClean="0">
                <a:solidFill>
                  <a:srgbClr val="002060"/>
                </a:solidFill>
              </a:rPr>
              <a:t>4</a:t>
            </a:fld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016863" cy="104986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763688" cy="10498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51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LESIA </a:t>
            </a:r>
            <a:r>
              <a:rPr lang="fr-FR" dirty="0" err="1" smtClean="0"/>
              <a:t>context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 err="1" smtClean="0">
                <a:solidFill>
                  <a:srgbClr val="002060"/>
                </a:solidFill>
              </a:rPr>
              <a:t>October</a:t>
            </a:r>
            <a:r>
              <a:rPr lang="fr-FR" b="1" dirty="0" smtClean="0">
                <a:solidFill>
                  <a:srgbClr val="002060"/>
                </a:solidFill>
              </a:rPr>
              <a:t> 19-20, 2016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4248472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Synoptic ground-based solar observations for Space Weather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B460-A376-448D-AD19-8F51ADF4BCD1}" type="slidenum">
              <a:rPr lang="fr-FR" b="1" smtClean="0">
                <a:solidFill>
                  <a:srgbClr val="002060"/>
                </a:solidFill>
              </a:rPr>
              <a:t>5</a:t>
            </a:fld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016863" cy="104986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763688" cy="10498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1354622" y="4562408"/>
            <a:ext cx="2015155" cy="1433937"/>
          </a:xfrm>
          <a:prstGeom prst="roundRect">
            <a:avLst/>
          </a:prstGeom>
          <a:gradFill flip="none" rotWithShape="1">
            <a:gsLst>
              <a:gs pos="0">
                <a:srgbClr val="C60060">
                  <a:tint val="66000"/>
                  <a:satMod val="160000"/>
                </a:srgbClr>
              </a:gs>
              <a:gs pos="50000">
                <a:srgbClr val="C60060">
                  <a:tint val="44500"/>
                  <a:satMod val="160000"/>
                </a:srgbClr>
              </a:gs>
              <a:gs pos="100000">
                <a:srgbClr val="C6006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rgbClr val="C6006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t" anchorCtr="0"/>
          <a:lstStyle/>
          <a:p>
            <a:r>
              <a:rPr lang="fr-FR" dirty="0" smtClean="0">
                <a:solidFill>
                  <a:srgbClr val="C60060"/>
                </a:solidFill>
              </a:rPr>
              <a:t>LESIA</a:t>
            </a:r>
            <a:endParaRPr lang="fr-FR" dirty="0">
              <a:solidFill>
                <a:srgbClr val="C6006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43926" y="5073217"/>
            <a:ext cx="1649413" cy="734695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709397" y="5071648"/>
            <a:ext cx="1649413" cy="734695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894515" y="5078012"/>
            <a:ext cx="1649413" cy="734695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341712" y="3547063"/>
            <a:ext cx="2355716" cy="848041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ZoneTexte 8"/>
          <p:cNvSpPr txBox="1">
            <a:spLocks noChangeArrowheads="1"/>
          </p:cNvSpPr>
          <p:nvPr/>
        </p:nvSpPr>
        <p:spPr bwMode="auto">
          <a:xfrm>
            <a:off x="3610389" y="3615169"/>
            <a:ext cx="1811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/>
              <a:t>François </a:t>
            </a:r>
            <a:r>
              <a:rPr lang="fr-FR" sz="1600" b="1" dirty="0" err="1" smtClean="0"/>
              <a:t>Ruty</a:t>
            </a:r>
            <a:endParaRPr lang="fr-FR" sz="1600" b="1" dirty="0"/>
          </a:p>
          <a:p>
            <a:pPr algn="ctr"/>
            <a:r>
              <a:rPr lang="fr-FR" sz="1200" dirty="0" smtClean="0"/>
              <a:t>Chef de projet</a:t>
            </a:r>
          </a:p>
          <a:p>
            <a:pPr algn="ctr"/>
            <a:r>
              <a:rPr lang="fr-FR" sz="1200" dirty="0" smtClean="0"/>
              <a:t>(LUNA)</a:t>
            </a:r>
            <a:endParaRPr lang="fr-FR" sz="1200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5697428" y="2118378"/>
            <a:ext cx="2043601" cy="755248"/>
          </a:xfrm>
          <a:prstGeom prst="roundRect">
            <a:avLst/>
          </a:prstGeom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1298111" y="2118378"/>
            <a:ext cx="2043601" cy="755248"/>
          </a:xfrm>
          <a:prstGeom prst="roundRect">
            <a:avLst/>
          </a:prstGeom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8"/>
          <p:cNvSpPr txBox="1">
            <a:spLocks noChangeArrowheads="1"/>
          </p:cNvSpPr>
          <p:nvPr/>
        </p:nvSpPr>
        <p:spPr bwMode="auto">
          <a:xfrm>
            <a:off x="5697427" y="2906857"/>
            <a:ext cx="20196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200" i="1" dirty="0"/>
              <a:t>S</a:t>
            </a:r>
            <a:r>
              <a:rPr lang="fr-FR" sz="1200" i="1" dirty="0" smtClean="0"/>
              <a:t>ystème opérationnel </a:t>
            </a:r>
            <a:r>
              <a:rPr lang="fr-FR" sz="1200" i="1" dirty="0"/>
              <a:t>P</a:t>
            </a:r>
            <a:r>
              <a:rPr lang="fr-FR" sz="1200" i="1" dirty="0" smtClean="0"/>
              <a:t>révisions de l’activité solaire</a:t>
            </a:r>
            <a:endParaRPr lang="fr-FR" sz="1200" i="1" dirty="0"/>
          </a:p>
        </p:txBody>
      </p:sp>
      <p:sp>
        <p:nvSpPr>
          <p:cNvPr id="18" name="ZoneTexte 8"/>
          <p:cNvSpPr txBox="1">
            <a:spLocks noChangeArrowheads="1"/>
          </p:cNvSpPr>
          <p:nvPr/>
        </p:nvSpPr>
        <p:spPr bwMode="auto">
          <a:xfrm>
            <a:off x="1298112" y="2908714"/>
            <a:ext cx="20316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200" i="1" dirty="0" smtClean="0"/>
              <a:t>Recherche</a:t>
            </a:r>
            <a:r>
              <a:rPr lang="fr-FR" sz="1200" i="1" dirty="0"/>
              <a:t> </a:t>
            </a:r>
            <a:r>
              <a:rPr lang="fr-FR" sz="1200" i="1" dirty="0" smtClean="0"/>
              <a:t>en physique solaire</a:t>
            </a:r>
            <a:endParaRPr lang="fr-FR" sz="1200" i="1" dirty="0"/>
          </a:p>
        </p:txBody>
      </p:sp>
      <p:cxnSp>
        <p:nvCxnSpPr>
          <p:cNvPr id="19" name="Connecteur droit 18"/>
          <p:cNvCxnSpPr>
            <a:stCxn id="13" idx="2"/>
            <a:endCxn id="11" idx="0"/>
          </p:cNvCxnSpPr>
          <p:nvPr/>
        </p:nvCxnSpPr>
        <p:spPr>
          <a:xfrm>
            <a:off x="4519570" y="4395104"/>
            <a:ext cx="14534" cy="6765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0" idx="0"/>
          </p:cNvCxnSpPr>
          <p:nvPr/>
        </p:nvCxnSpPr>
        <p:spPr>
          <a:xfrm flipH="1" flipV="1">
            <a:off x="2362200" y="4747260"/>
            <a:ext cx="6433" cy="32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 flipV="1">
            <a:off x="6725659" y="4747260"/>
            <a:ext cx="6433" cy="32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2362200" y="4747260"/>
            <a:ext cx="43570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3329713" y="2873626"/>
            <a:ext cx="617447" cy="673437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5097780" y="2873626"/>
            <a:ext cx="616987" cy="673437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6"/>
          <p:cNvSpPr txBox="1">
            <a:spLocks noChangeArrowheads="1"/>
          </p:cNvSpPr>
          <p:nvPr/>
        </p:nvSpPr>
        <p:spPr bwMode="auto">
          <a:xfrm>
            <a:off x="1456530" y="5115782"/>
            <a:ext cx="18113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 dirty="0" smtClean="0"/>
              <a:t>Daniel </a:t>
            </a:r>
            <a:r>
              <a:rPr lang="fr-FR" sz="1200" b="1" dirty="0" err="1" smtClean="0"/>
              <a:t>Crussaire</a:t>
            </a:r>
            <a:r>
              <a:rPr lang="fr-FR" sz="1200" b="1" dirty="0" smtClean="0"/>
              <a:t> (OP)</a:t>
            </a:r>
            <a:endParaRPr lang="fr-FR" sz="1200" b="1" dirty="0"/>
          </a:p>
          <a:p>
            <a:pPr algn="ctr"/>
            <a:r>
              <a:rPr lang="fr-FR" sz="1200" dirty="0" smtClean="0"/>
              <a:t>Instruments</a:t>
            </a:r>
          </a:p>
          <a:p>
            <a:pPr algn="ctr"/>
            <a:r>
              <a:rPr lang="fr-FR" sz="1200" dirty="0" smtClean="0"/>
              <a:t>Acquisition</a:t>
            </a:r>
          </a:p>
        </p:txBody>
      </p:sp>
      <p:sp>
        <p:nvSpPr>
          <p:cNvPr id="26" name="ZoneTexte 26"/>
          <p:cNvSpPr txBox="1">
            <a:spLocks noChangeArrowheads="1"/>
          </p:cNvSpPr>
          <p:nvPr/>
        </p:nvSpPr>
        <p:spPr bwMode="auto">
          <a:xfrm>
            <a:off x="3628430" y="5122195"/>
            <a:ext cx="18113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 dirty="0" smtClean="0"/>
              <a:t>Frédéric Morand (OCA)</a:t>
            </a:r>
            <a:endParaRPr lang="fr-FR" sz="1200" b="1" dirty="0"/>
          </a:p>
          <a:p>
            <a:pPr algn="ctr"/>
            <a:r>
              <a:rPr lang="fr-FR" sz="1200" dirty="0" smtClean="0"/>
              <a:t>Infrastructure</a:t>
            </a:r>
          </a:p>
          <a:p>
            <a:pPr algn="ctr"/>
            <a:r>
              <a:rPr lang="fr-FR" sz="1200" dirty="0" smtClean="0"/>
              <a:t>Serveur FTP</a:t>
            </a:r>
          </a:p>
        </p:txBody>
      </p: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5813557" y="5114926"/>
            <a:ext cx="18113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 dirty="0" smtClean="0"/>
              <a:t>François </a:t>
            </a:r>
            <a:r>
              <a:rPr lang="fr-FR" sz="1200" b="1" dirty="0" err="1" smtClean="0"/>
              <a:t>Ruty</a:t>
            </a:r>
            <a:r>
              <a:rPr lang="fr-FR" sz="1200" b="1" dirty="0" smtClean="0"/>
              <a:t> (LUNA)</a:t>
            </a:r>
            <a:endParaRPr lang="fr-FR" sz="1200" b="1" dirty="0"/>
          </a:p>
          <a:p>
            <a:pPr algn="ctr"/>
            <a:r>
              <a:rPr lang="fr-FR" sz="1200" dirty="0" smtClean="0"/>
              <a:t>Algorithmes</a:t>
            </a:r>
          </a:p>
          <a:p>
            <a:pPr algn="ctr"/>
            <a:r>
              <a:rPr lang="fr-FR" sz="1200" dirty="0" smtClean="0"/>
              <a:t>Base de données</a:t>
            </a:r>
          </a:p>
        </p:txBody>
      </p:sp>
      <p:sp>
        <p:nvSpPr>
          <p:cNvPr id="28" name="ZoneTexte 8"/>
          <p:cNvSpPr txBox="1">
            <a:spLocks noChangeArrowheads="1"/>
          </p:cNvSpPr>
          <p:nvPr/>
        </p:nvSpPr>
        <p:spPr bwMode="auto">
          <a:xfrm>
            <a:off x="1322107" y="2243495"/>
            <a:ext cx="20196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/>
              <a:t>Jean-Marie Malherbe</a:t>
            </a:r>
            <a:endParaRPr lang="fr-FR" sz="1200" dirty="0" smtClean="0"/>
          </a:p>
          <a:p>
            <a:pPr algn="ctr"/>
            <a:r>
              <a:rPr lang="fr-FR" sz="1200" dirty="0" smtClean="0"/>
              <a:t>(INSU SO6)</a:t>
            </a:r>
            <a:endParaRPr lang="fr-FR" sz="1200" dirty="0"/>
          </a:p>
        </p:txBody>
      </p:sp>
      <p:sp>
        <p:nvSpPr>
          <p:cNvPr id="29" name="ZoneTexte 8"/>
          <p:cNvSpPr txBox="1">
            <a:spLocks noChangeArrowheads="1"/>
          </p:cNvSpPr>
          <p:nvPr/>
        </p:nvSpPr>
        <p:spPr bwMode="auto">
          <a:xfrm>
            <a:off x="5697428" y="2240333"/>
            <a:ext cx="20196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/>
              <a:t>Lionel </a:t>
            </a:r>
            <a:r>
              <a:rPr lang="fr-FR" sz="1600" b="1" dirty="0" err="1" smtClean="0"/>
              <a:t>Birée</a:t>
            </a:r>
            <a:endParaRPr lang="fr-FR" sz="1200" dirty="0" smtClean="0"/>
          </a:p>
          <a:p>
            <a:pPr algn="ctr"/>
            <a:r>
              <a:rPr lang="fr-FR" sz="1200" dirty="0" smtClean="0"/>
              <a:t>(CDAOA)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95902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Budget OP/LESIA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OP </a:t>
            </a:r>
            <a:r>
              <a:rPr lang="fr-FR" dirty="0" err="1" smtClean="0">
                <a:solidFill>
                  <a:srgbClr val="002060"/>
                </a:solidFill>
              </a:rPr>
              <a:t>loan</a:t>
            </a:r>
            <a:r>
              <a:rPr lang="fr-FR" dirty="0" smtClean="0">
                <a:solidFill>
                  <a:srgbClr val="002060"/>
                </a:solidFill>
              </a:rPr>
              <a:t> : 23000 € (</a:t>
            </a:r>
            <a:r>
              <a:rPr lang="fr-FR" dirty="0" err="1" smtClean="0">
                <a:solidFill>
                  <a:srgbClr val="002060"/>
                </a:solidFill>
              </a:rPr>
              <a:t>possibly</a:t>
            </a:r>
            <a:r>
              <a:rPr lang="fr-FR" dirty="0" smtClean="0">
                <a:solidFill>
                  <a:srgbClr val="002060"/>
                </a:solidFill>
              </a:rPr>
              <a:t> up to 30000 €)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OP (DIM ACAV) : ≈ 22000 € HT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OP (PICARD) : ≈ 5000 € HT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DGA :</a:t>
            </a:r>
          </a:p>
          <a:p>
            <a:pPr lvl="1"/>
            <a:r>
              <a:rPr lang="fr-FR" dirty="0" smtClean="0">
                <a:solidFill>
                  <a:srgbClr val="002060"/>
                </a:solidFill>
              </a:rPr>
              <a:t>OCA </a:t>
            </a:r>
            <a:r>
              <a:rPr lang="fr-FR" dirty="0" err="1" smtClean="0">
                <a:solidFill>
                  <a:srgbClr val="002060"/>
                </a:solidFill>
              </a:rPr>
              <a:t>subcontracting</a:t>
            </a:r>
            <a:r>
              <a:rPr lang="fr-FR" dirty="0" smtClean="0">
                <a:solidFill>
                  <a:srgbClr val="002060"/>
                </a:solidFill>
              </a:rPr>
              <a:t> : 48000 € TTC</a:t>
            </a:r>
          </a:p>
          <a:p>
            <a:pPr lvl="1"/>
            <a:r>
              <a:rPr lang="fr-FR" dirty="0">
                <a:solidFill>
                  <a:srgbClr val="002060"/>
                </a:solidFill>
              </a:rPr>
              <a:t>C</a:t>
            </a:r>
            <a:r>
              <a:rPr lang="fr-FR" dirty="0" smtClean="0">
                <a:solidFill>
                  <a:srgbClr val="002060"/>
                </a:solidFill>
              </a:rPr>
              <a:t>omponents : 38000 € TTC</a:t>
            </a:r>
          </a:p>
          <a:p>
            <a:pPr lvl="1"/>
            <a:r>
              <a:rPr lang="fr-FR" dirty="0" smtClean="0">
                <a:solidFill>
                  <a:srgbClr val="002060"/>
                </a:solidFill>
              </a:rPr>
              <a:t>Missions : 5000 € TTC</a:t>
            </a:r>
          </a:p>
          <a:p>
            <a:pPr lvl="1"/>
            <a:r>
              <a:rPr lang="fr-FR" dirty="0" smtClean="0">
                <a:solidFill>
                  <a:srgbClr val="002060"/>
                </a:solidFill>
              </a:rPr>
              <a:t>Personnel : 36000 € HT</a:t>
            </a:r>
          </a:p>
          <a:p>
            <a:pPr lvl="1"/>
            <a:r>
              <a:rPr lang="fr-FR" dirty="0" smtClean="0">
                <a:solidFill>
                  <a:srgbClr val="002060"/>
                </a:solidFill>
              </a:rPr>
              <a:t>Management </a:t>
            </a:r>
            <a:r>
              <a:rPr lang="fr-FR" dirty="0" err="1" smtClean="0">
                <a:solidFill>
                  <a:srgbClr val="002060"/>
                </a:solidFill>
              </a:rPr>
              <a:t>fees</a:t>
            </a:r>
            <a:r>
              <a:rPr lang="fr-FR" dirty="0" smtClean="0">
                <a:solidFill>
                  <a:srgbClr val="002060"/>
                </a:solidFill>
              </a:rPr>
              <a:t> : ≈ 10000 € HT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 err="1" smtClean="0">
                <a:solidFill>
                  <a:srgbClr val="002060"/>
                </a:solidFill>
              </a:rPr>
              <a:t>October</a:t>
            </a:r>
            <a:r>
              <a:rPr lang="fr-FR" b="1" dirty="0" smtClean="0">
                <a:solidFill>
                  <a:srgbClr val="002060"/>
                </a:solidFill>
              </a:rPr>
              <a:t> 19-20, 2016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4248472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Synoptic ground-based solar observations for Space Weather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B460-A376-448D-AD19-8F51ADF4BCD1}" type="slidenum">
              <a:rPr lang="fr-FR" b="1" smtClean="0">
                <a:solidFill>
                  <a:srgbClr val="002060"/>
                </a:solidFill>
              </a:rPr>
              <a:t>6</a:t>
            </a:fld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016863" cy="104986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763688" cy="10498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52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</a:t>
            </a:r>
            <a:r>
              <a:rPr lang="fr-FR" dirty="0" err="1" smtClean="0"/>
              <a:t>Features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2060"/>
                </a:solidFill>
              </a:rPr>
              <a:t>Up to 4 </a:t>
            </a:r>
            <a:r>
              <a:rPr lang="fr-FR" dirty="0" err="1" smtClean="0">
                <a:solidFill>
                  <a:srgbClr val="002060"/>
                </a:solidFill>
              </a:rPr>
              <a:t>refractors</a:t>
            </a:r>
            <a:r>
              <a:rPr lang="fr-FR" dirty="0" smtClean="0">
                <a:solidFill>
                  <a:srgbClr val="002060"/>
                </a:solidFill>
              </a:rPr>
              <a:t> (Ø 80 – 102 mm) in a single enclosure up to 180 cm x 50 cm x 50 cm (L x W x H) on a </a:t>
            </a:r>
            <a:r>
              <a:rPr lang="fr-FR" dirty="0" err="1" smtClean="0">
                <a:solidFill>
                  <a:srgbClr val="002060"/>
                </a:solidFill>
              </a:rPr>
              <a:t>heavy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equatorial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mount</a:t>
            </a:r>
            <a:r>
              <a:rPr lang="fr-FR" dirty="0" smtClean="0">
                <a:solidFill>
                  <a:srgbClr val="002060"/>
                </a:solidFill>
              </a:rPr>
              <a:t> ;</a:t>
            </a:r>
          </a:p>
          <a:p>
            <a:r>
              <a:rPr lang="fr-FR" dirty="0" err="1" smtClean="0">
                <a:solidFill>
                  <a:srgbClr val="002060"/>
                </a:solidFill>
              </a:rPr>
              <a:t>Chromospheric</a:t>
            </a:r>
            <a:r>
              <a:rPr lang="fr-FR" dirty="0" smtClean="0">
                <a:solidFill>
                  <a:srgbClr val="002060"/>
                </a:solidFill>
              </a:rPr>
              <a:t> H</a:t>
            </a:r>
            <a:r>
              <a:rPr lang="el-GR" dirty="0" smtClean="0">
                <a:solidFill>
                  <a:srgbClr val="002060"/>
                </a:solidFill>
              </a:rPr>
              <a:t>α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refractor</a:t>
            </a:r>
            <a:r>
              <a:rPr lang="fr-FR" dirty="0" smtClean="0">
                <a:solidFill>
                  <a:srgbClr val="002060"/>
                </a:solidFill>
              </a:rPr>
              <a:t> ;</a:t>
            </a:r>
          </a:p>
          <a:p>
            <a:r>
              <a:rPr lang="fr-FR" dirty="0" err="1" smtClean="0">
                <a:solidFill>
                  <a:srgbClr val="002060"/>
                </a:solidFill>
              </a:rPr>
              <a:t>Prominences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CaII</a:t>
            </a:r>
            <a:r>
              <a:rPr lang="fr-FR" dirty="0" smtClean="0">
                <a:solidFill>
                  <a:srgbClr val="002060"/>
                </a:solidFill>
              </a:rPr>
              <a:t> H </a:t>
            </a:r>
            <a:r>
              <a:rPr lang="fr-FR" dirty="0" err="1" smtClean="0">
                <a:solidFill>
                  <a:srgbClr val="002060"/>
                </a:solidFill>
              </a:rPr>
              <a:t>refractor</a:t>
            </a:r>
            <a:r>
              <a:rPr lang="fr-FR" dirty="0" smtClean="0">
                <a:solidFill>
                  <a:srgbClr val="002060"/>
                </a:solidFill>
              </a:rPr>
              <a:t> ;</a:t>
            </a:r>
          </a:p>
          <a:p>
            <a:r>
              <a:rPr lang="fr-FR" dirty="0" err="1" smtClean="0">
                <a:solidFill>
                  <a:srgbClr val="002060"/>
                </a:solidFill>
              </a:rPr>
              <a:t>CaII</a:t>
            </a:r>
            <a:r>
              <a:rPr lang="fr-FR" dirty="0" smtClean="0">
                <a:solidFill>
                  <a:srgbClr val="002060"/>
                </a:solidFill>
              </a:rPr>
              <a:t> K / CH (G) band / CN band </a:t>
            </a:r>
            <a:r>
              <a:rPr lang="fr-FR" dirty="0" err="1" smtClean="0">
                <a:solidFill>
                  <a:srgbClr val="002060"/>
                </a:solidFill>
              </a:rPr>
              <a:t>refractor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using</a:t>
            </a:r>
            <a:r>
              <a:rPr lang="fr-FR" dirty="0" smtClean="0">
                <a:solidFill>
                  <a:srgbClr val="002060"/>
                </a:solidFill>
              </a:rPr>
              <a:t> a </a:t>
            </a:r>
            <a:r>
              <a:rPr lang="fr-FR" dirty="0" err="1" smtClean="0">
                <a:solidFill>
                  <a:srgbClr val="002060"/>
                </a:solidFill>
              </a:rPr>
              <a:t>filter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wheel</a:t>
            </a:r>
            <a:r>
              <a:rPr lang="fr-FR" dirty="0">
                <a:solidFill>
                  <a:srgbClr val="002060"/>
                </a:solidFill>
              </a:rPr>
              <a:t>.</a:t>
            </a:r>
            <a:endParaRPr lang="fr-FR" dirty="0" smtClean="0">
              <a:solidFill>
                <a:srgbClr val="002060"/>
              </a:solidFill>
            </a:endParaRPr>
          </a:p>
          <a:p>
            <a:endParaRPr lang="fr-FR" dirty="0" smtClean="0">
              <a:solidFill>
                <a:srgbClr val="002060"/>
              </a:solidFill>
            </a:endParaRPr>
          </a:p>
          <a:p>
            <a:endParaRPr lang="fr-F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 err="1" smtClean="0">
                <a:solidFill>
                  <a:srgbClr val="002060"/>
                </a:solidFill>
              </a:rPr>
              <a:t>October</a:t>
            </a:r>
            <a:r>
              <a:rPr lang="fr-FR" b="1" dirty="0" smtClean="0">
                <a:solidFill>
                  <a:srgbClr val="002060"/>
                </a:solidFill>
              </a:rPr>
              <a:t> 19-20, 2016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4248472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Synoptic ground-based solar observations for Space Weather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B460-A376-448D-AD19-8F51ADF4BCD1}" type="slidenum">
              <a:rPr lang="fr-FR" b="1" smtClean="0">
                <a:solidFill>
                  <a:srgbClr val="002060"/>
                </a:solidFill>
              </a:rPr>
              <a:t>7</a:t>
            </a:fld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016863" cy="104986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763688" cy="10498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00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</a:t>
            </a:r>
            <a:r>
              <a:rPr lang="fr-FR" dirty="0" err="1" smtClean="0"/>
              <a:t>Specifications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2208 x 2208 full-</a:t>
            </a:r>
            <a:r>
              <a:rPr lang="fr-FR" dirty="0" err="1" smtClean="0">
                <a:solidFill>
                  <a:srgbClr val="002060"/>
                </a:solidFill>
              </a:rPr>
              <a:t>disk</a:t>
            </a:r>
            <a:r>
              <a:rPr lang="fr-FR" dirty="0" smtClean="0">
                <a:solidFill>
                  <a:srgbClr val="002060"/>
                </a:solidFill>
              </a:rPr>
              <a:t> images ;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2 " (</a:t>
            </a:r>
            <a:r>
              <a:rPr lang="fr-FR" dirty="0" err="1" smtClean="0">
                <a:solidFill>
                  <a:srgbClr val="002060"/>
                </a:solidFill>
              </a:rPr>
              <a:t>arcsec</a:t>
            </a:r>
            <a:r>
              <a:rPr lang="fr-FR" dirty="0" smtClean="0">
                <a:solidFill>
                  <a:srgbClr val="002060"/>
                </a:solidFill>
              </a:rPr>
              <a:t>) </a:t>
            </a:r>
            <a:r>
              <a:rPr lang="fr-FR" dirty="0" err="1">
                <a:solidFill>
                  <a:srgbClr val="002060"/>
                </a:solidFill>
              </a:rPr>
              <a:t>resolution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smtClean="0">
                <a:solidFill>
                  <a:srgbClr val="002060"/>
                </a:solidFill>
              </a:rPr>
              <a:t>;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12 bits </a:t>
            </a:r>
            <a:r>
              <a:rPr lang="fr-FR" dirty="0" err="1" smtClean="0">
                <a:solidFill>
                  <a:srgbClr val="002060"/>
                </a:solidFill>
              </a:rPr>
              <a:t>dynamics</a:t>
            </a:r>
            <a:r>
              <a:rPr lang="fr-FR" dirty="0" smtClean="0">
                <a:solidFill>
                  <a:srgbClr val="002060"/>
                </a:solidFill>
              </a:rPr>
              <a:t> (4096 real </a:t>
            </a:r>
            <a:r>
              <a:rPr lang="fr-FR" dirty="0" err="1" smtClean="0">
                <a:solidFill>
                  <a:srgbClr val="002060"/>
                </a:solidFill>
              </a:rPr>
              <a:t>levels</a:t>
            </a:r>
            <a:r>
              <a:rPr lang="fr-FR" dirty="0" smtClean="0">
                <a:solidFill>
                  <a:srgbClr val="002060"/>
                </a:solidFill>
              </a:rPr>
              <a:t>) ;</a:t>
            </a:r>
            <a:endParaRPr lang="fr-FR" dirty="0">
              <a:solidFill>
                <a:srgbClr val="002060"/>
              </a:solidFill>
            </a:endParaRPr>
          </a:p>
          <a:p>
            <a:r>
              <a:rPr lang="fr-FR" dirty="0" smtClean="0">
                <a:solidFill>
                  <a:srgbClr val="002060"/>
                </a:solidFill>
              </a:rPr>
              <a:t>10-sec cadence for H</a:t>
            </a:r>
            <a:r>
              <a:rPr lang="el-GR" dirty="0" smtClean="0">
                <a:solidFill>
                  <a:srgbClr val="002060"/>
                </a:solidFill>
              </a:rPr>
              <a:t>α</a:t>
            </a:r>
            <a:r>
              <a:rPr lang="fr-FR" dirty="0" smtClean="0">
                <a:solidFill>
                  <a:srgbClr val="002060"/>
                </a:solidFill>
              </a:rPr>
              <a:t>, 60-sec cadence for </a:t>
            </a:r>
            <a:r>
              <a:rPr lang="fr-FR" dirty="0" err="1" smtClean="0">
                <a:solidFill>
                  <a:srgbClr val="002060"/>
                </a:solidFill>
              </a:rPr>
              <a:t>other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wavelengths</a:t>
            </a:r>
            <a:r>
              <a:rPr lang="fr-FR" dirty="0" smtClean="0">
                <a:solidFill>
                  <a:srgbClr val="002060"/>
                </a:solidFill>
              </a:rPr>
              <a:t> ;</a:t>
            </a:r>
          </a:p>
          <a:p>
            <a:r>
              <a:rPr lang="fr-FR" dirty="0" err="1" smtClean="0">
                <a:solidFill>
                  <a:srgbClr val="002060"/>
                </a:solidFill>
              </a:rPr>
              <a:t>DayStar</a:t>
            </a:r>
            <a:r>
              <a:rPr lang="fr-FR" dirty="0" smtClean="0">
                <a:solidFill>
                  <a:srgbClr val="002060"/>
                </a:solidFill>
              </a:rPr>
              <a:t> 0.4 Å for </a:t>
            </a:r>
            <a:r>
              <a:rPr lang="fr-FR" dirty="0">
                <a:solidFill>
                  <a:srgbClr val="002060"/>
                </a:solidFill>
              </a:rPr>
              <a:t>H</a:t>
            </a:r>
            <a:r>
              <a:rPr lang="el-GR" dirty="0">
                <a:solidFill>
                  <a:srgbClr val="002060"/>
                </a:solidFill>
              </a:rPr>
              <a:t>α</a:t>
            </a:r>
            <a:r>
              <a:rPr lang="fr-FR" dirty="0">
                <a:solidFill>
                  <a:srgbClr val="002060"/>
                </a:solidFill>
              </a:rPr>
              <a:t>, </a:t>
            </a:r>
            <a:r>
              <a:rPr lang="fr-FR" dirty="0" smtClean="0">
                <a:solidFill>
                  <a:srgbClr val="002060"/>
                </a:solidFill>
              </a:rPr>
              <a:t>Barr 1.2 </a:t>
            </a:r>
            <a:r>
              <a:rPr lang="fr-FR" dirty="0">
                <a:solidFill>
                  <a:srgbClr val="002060"/>
                </a:solidFill>
              </a:rPr>
              <a:t>Å </a:t>
            </a:r>
            <a:r>
              <a:rPr lang="fr-FR" dirty="0" smtClean="0">
                <a:solidFill>
                  <a:srgbClr val="002060"/>
                </a:solidFill>
              </a:rPr>
              <a:t>(</a:t>
            </a:r>
            <a:r>
              <a:rPr lang="fr-FR" dirty="0" err="1" smtClean="0">
                <a:solidFill>
                  <a:srgbClr val="002060"/>
                </a:solidFill>
              </a:rPr>
              <a:t>CaII</a:t>
            </a:r>
            <a:r>
              <a:rPr lang="fr-FR" dirty="0" smtClean="0">
                <a:solidFill>
                  <a:srgbClr val="002060"/>
                </a:solidFill>
              </a:rPr>
              <a:t> H/K) or 8 Å </a:t>
            </a:r>
            <a:r>
              <a:rPr lang="fr-FR" dirty="0" err="1" smtClean="0">
                <a:solidFill>
                  <a:srgbClr val="002060"/>
                </a:solidFill>
              </a:rPr>
              <a:t>interference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filters</a:t>
            </a:r>
            <a:r>
              <a:rPr lang="fr-FR" dirty="0" smtClean="0">
                <a:solidFill>
                  <a:srgbClr val="002060"/>
                </a:solidFill>
              </a:rPr>
              <a:t> for </a:t>
            </a:r>
            <a:r>
              <a:rPr lang="fr-FR" dirty="0" err="1">
                <a:solidFill>
                  <a:srgbClr val="002060"/>
                </a:solidFill>
              </a:rPr>
              <a:t>other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err="1">
                <a:solidFill>
                  <a:srgbClr val="002060"/>
                </a:solidFill>
              </a:rPr>
              <a:t>wavelengths</a:t>
            </a:r>
            <a:r>
              <a:rPr lang="fr-FR" dirty="0">
                <a:solidFill>
                  <a:srgbClr val="002060"/>
                </a:solidFill>
              </a:rPr>
              <a:t> ;</a:t>
            </a:r>
            <a:endParaRPr lang="fr-FR" dirty="0" smtClean="0">
              <a:solidFill>
                <a:srgbClr val="002060"/>
              </a:solidFill>
            </a:endParaRPr>
          </a:p>
          <a:p>
            <a:r>
              <a:rPr lang="fr-FR" dirty="0" smtClean="0">
                <a:solidFill>
                  <a:srgbClr val="002060"/>
                </a:solidFill>
              </a:rPr>
              <a:t>CCD Sony ICX694 2758 x 2208 </a:t>
            </a:r>
            <a:r>
              <a:rPr lang="fr-FR" dirty="0" err="1" smtClean="0">
                <a:solidFill>
                  <a:srgbClr val="002060"/>
                </a:solidFill>
              </a:rPr>
              <a:t>sensors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with</a:t>
            </a:r>
            <a:r>
              <a:rPr lang="fr-FR" dirty="0" smtClean="0">
                <a:solidFill>
                  <a:srgbClr val="002060"/>
                </a:solidFill>
              </a:rPr>
              <a:t> 4.54 x 4.54 µm</a:t>
            </a:r>
            <a:r>
              <a:rPr lang="fr-FR" baseline="30000" dirty="0" smtClean="0">
                <a:solidFill>
                  <a:srgbClr val="002060"/>
                </a:solidFill>
              </a:rPr>
              <a:t>2</a:t>
            </a:r>
            <a:r>
              <a:rPr lang="fr-FR" dirty="0" smtClean="0">
                <a:solidFill>
                  <a:srgbClr val="002060"/>
                </a:solidFill>
              </a:rPr>
              <a:t> square pixels.</a:t>
            </a:r>
          </a:p>
          <a:p>
            <a:endParaRPr lang="fr-FR" dirty="0" smtClean="0">
              <a:solidFill>
                <a:srgbClr val="002060"/>
              </a:solidFill>
            </a:endParaRPr>
          </a:p>
          <a:p>
            <a:endParaRPr lang="fr-F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 err="1" smtClean="0">
                <a:solidFill>
                  <a:srgbClr val="002060"/>
                </a:solidFill>
              </a:rPr>
              <a:t>October</a:t>
            </a:r>
            <a:r>
              <a:rPr lang="fr-FR" b="1" dirty="0" smtClean="0">
                <a:solidFill>
                  <a:srgbClr val="002060"/>
                </a:solidFill>
              </a:rPr>
              <a:t> 19-20, 2016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4248472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Synoptic ground-based solar observations for Space Weather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B460-A376-448D-AD19-8F51ADF4BCD1}" type="slidenum">
              <a:rPr lang="fr-FR" b="1" smtClean="0">
                <a:solidFill>
                  <a:srgbClr val="002060"/>
                </a:solidFill>
              </a:rPr>
              <a:t>8</a:t>
            </a:fld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016863" cy="104986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763688" cy="10498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38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          Optical designs</a:t>
            </a:r>
            <a:br>
              <a:rPr lang="fr-FR" dirty="0" smtClean="0"/>
            </a:br>
            <a:r>
              <a:rPr lang="fr-FR" sz="3100" dirty="0" smtClean="0"/>
              <a:t>          (H</a:t>
            </a:r>
            <a:r>
              <a:rPr lang="el-GR" sz="3100" dirty="0" smtClean="0"/>
              <a:t>α</a:t>
            </a:r>
            <a:r>
              <a:rPr lang="fr-FR" sz="3100" dirty="0" smtClean="0"/>
              <a:t> </a:t>
            </a:r>
            <a:r>
              <a:rPr lang="fr-FR" sz="3100" dirty="0" err="1" smtClean="0"/>
              <a:t>refractor</a:t>
            </a:r>
            <a:r>
              <a:rPr lang="fr-FR" sz="3100" dirty="0" smtClean="0"/>
              <a:t>)</a:t>
            </a:r>
            <a:endParaRPr lang="fr-FR" sz="31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2060"/>
                </a:solidFill>
              </a:rPr>
              <a:t>1</a:t>
            </a:r>
            <a:r>
              <a:rPr lang="fr-FR" baseline="30000" dirty="0" smtClean="0">
                <a:solidFill>
                  <a:srgbClr val="002060"/>
                </a:solidFill>
              </a:rPr>
              <a:t>st</a:t>
            </a:r>
            <a:r>
              <a:rPr lang="fr-FR" dirty="0" smtClean="0">
                <a:solidFill>
                  <a:srgbClr val="002060"/>
                </a:solidFill>
              </a:rPr>
              <a:t> option : afocal design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  <a:p>
            <a:r>
              <a:rPr lang="fr-FR" dirty="0" smtClean="0">
                <a:solidFill>
                  <a:srgbClr val="002060"/>
                </a:solidFill>
              </a:rPr>
              <a:t>2</a:t>
            </a:r>
            <a:r>
              <a:rPr lang="fr-FR" baseline="30000" dirty="0" smtClean="0">
                <a:solidFill>
                  <a:srgbClr val="002060"/>
                </a:solidFill>
              </a:rPr>
              <a:t>nd</a:t>
            </a:r>
            <a:r>
              <a:rPr lang="fr-FR" dirty="0" smtClean="0">
                <a:solidFill>
                  <a:srgbClr val="002060"/>
                </a:solidFill>
              </a:rPr>
              <a:t> option : </a:t>
            </a:r>
            <a:r>
              <a:rPr lang="fr-FR" dirty="0" err="1" smtClean="0">
                <a:solidFill>
                  <a:srgbClr val="002060"/>
                </a:solidFill>
              </a:rPr>
              <a:t>telecentric</a:t>
            </a:r>
            <a:r>
              <a:rPr lang="fr-FR" dirty="0" smtClean="0">
                <a:solidFill>
                  <a:srgbClr val="002060"/>
                </a:solidFill>
              </a:rPr>
              <a:t> design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 err="1" smtClean="0">
                <a:solidFill>
                  <a:srgbClr val="002060"/>
                </a:solidFill>
              </a:rPr>
              <a:t>October</a:t>
            </a:r>
            <a:r>
              <a:rPr lang="fr-FR" b="1" dirty="0" smtClean="0">
                <a:solidFill>
                  <a:srgbClr val="002060"/>
                </a:solidFill>
              </a:rPr>
              <a:t> 19-20, 2016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4248472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Synoptic ground-based solar observations for Space Weather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B460-A376-448D-AD19-8F51ADF4BCD1}" type="slidenum">
              <a:rPr lang="fr-FR" b="1" smtClean="0">
                <a:solidFill>
                  <a:srgbClr val="002060"/>
                </a:solidFill>
              </a:rPr>
              <a:t>9</a:t>
            </a:fld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016863" cy="104986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763688" cy="10498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16250"/>
            <a:ext cx="9144000" cy="87085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297071"/>
            <a:ext cx="7254552" cy="82909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894" y="4001371"/>
            <a:ext cx="4321644" cy="103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886</Words>
  <Application>Microsoft Office PowerPoint</Application>
  <PresentationFormat>Affichage à l'écran (4:3)</PresentationFormat>
  <Paragraphs>205</Paragraphs>
  <Slides>18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METEOSPACE project  at Calern Observatory</vt:lpstr>
      <vt:lpstr>          Scientific goals</vt:lpstr>
      <vt:lpstr>          Scientific goals</vt:lpstr>
      <vt:lpstr>          Scientific goals</vt:lpstr>
      <vt:lpstr>          LESIA context</vt:lpstr>
      <vt:lpstr>          Budget OP/LESIA</vt:lpstr>
      <vt:lpstr>          Features</vt:lpstr>
      <vt:lpstr>          Specifications</vt:lpstr>
      <vt:lpstr>          Optical designs           (Hα refractor)</vt:lpstr>
      <vt:lpstr>          Hα afocal prototype</vt:lpstr>
      <vt:lpstr>          Equatorial mount</vt:lpstr>
      <vt:lpstr>          Equatorial mount</vt:lpstr>
      <vt:lpstr>          Very first images</vt:lpstr>
      <vt:lpstr>     Installation at            Calern Observatory</vt:lpstr>
      <vt:lpstr>    « Artist » view            of the building (1/2)</vt:lpstr>
      <vt:lpstr>    « Artist » view              of the building (2/2)</vt:lpstr>
      <vt:lpstr>    Data reduction,              storage and distribution</vt:lpstr>
      <vt:lpstr>    Staff</vt:lpstr>
    </vt:vector>
  </TitlesOfParts>
  <Company>Observatoire de la Côte d'Azur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Frédéric MORAND</dc:creator>
  <cp:lastModifiedBy>Frédéric MORAND</cp:lastModifiedBy>
  <cp:revision>39</cp:revision>
  <dcterms:created xsi:type="dcterms:W3CDTF">2016-10-18T12:21:55Z</dcterms:created>
  <dcterms:modified xsi:type="dcterms:W3CDTF">2016-10-19T12:48:48Z</dcterms:modified>
</cp:coreProperties>
</file>